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7711" r:id="rId1"/>
  </p:sldMasterIdLst>
  <p:notesMasterIdLst>
    <p:notesMasterId r:id="rId32"/>
  </p:notesMasterIdLst>
  <p:handoutMasterIdLst>
    <p:handoutMasterId r:id="rId33"/>
  </p:handoutMasterIdLst>
  <p:sldIdLst>
    <p:sldId id="589" r:id="rId2"/>
    <p:sldId id="623" r:id="rId3"/>
    <p:sldId id="640" r:id="rId4"/>
    <p:sldId id="619" r:id="rId5"/>
    <p:sldId id="622" r:id="rId6"/>
    <p:sldId id="621" r:id="rId7"/>
    <p:sldId id="624" r:id="rId8"/>
    <p:sldId id="641" r:id="rId9"/>
    <p:sldId id="604" r:id="rId10"/>
    <p:sldId id="627" r:id="rId11"/>
    <p:sldId id="610" r:id="rId12"/>
    <p:sldId id="647" r:id="rId13"/>
    <p:sldId id="628" r:id="rId14"/>
    <p:sldId id="629" r:id="rId15"/>
    <p:sldId id="613" r:id="rId16"/>
    <p:sldId id="633" r:id="rId17"/>
    <p:sldId id="618" r:id="rId18"/>
    <p:sldId id="630" r:id="rId19"/>
    <p:sldId id="631" r:id="rId20"/>
    <p:sldId id="646" r:id="rId21"/>
    <p:sldId id="632" r:id="rId22"/>
    <p:sldId id="634" r:id="rId23"/>
    <p:sldId id="638" r:id="rId24"/>
    <p:sldId id="643" r:id="rId25"/>
    <p:sldId id="635" r:id="rId26"/>
    <p:sldId id="644" r:id="rId27"/>
    <p:sldId id="636" r:id="rId28"/>
    <p:sldId id="637" r:id="rId29"/>
    <p:sldId id="639" r:id="rId30"/>
    <p:sldId id="609" r:id="rId31"/>
  </p:sldIdLst>
  <p:sldSz cx="12192000" cy="6858000"/>
  <p:notesSz cx="9931400" cy="143637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900" b="1" kern="1200">
        <a:solidFill>
          <a:schemeClr val="bg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900" b="1" kern="1200">
        <a:solidFill>
          <a:schemeClr val="bg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900" b="1" kern="1200">
        <a:solidFill>
          <a:schemeClr val="bg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900" b="1" kern="1200">
        <a:solidFill>
          <a:schemeClr val="bg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900" b="1" kern="1200">
        <a:solidFill>
          <a:schemeClr val="bg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900" b="1" kern="1200">
        <a:solidFill>
          <a:schemeClr val="bg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900" b="1" kern="1200">
        <a:solidFill>
          <a:schemeClr val="bg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900" b="1" kern="1200">
        <a:solidFill>
          <a:schemeClr val="bg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900" b="1" kern="1200">
        <a:solidFill>
          <a:schemeClr val="bg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4" userDrawn="1">
          <p15:clr>
            <a:srgbClr val="A4A3A4"/>
          </p15:clr>
        </p15:guide>
        <p15:guide id="2" orient="horz" pos="1410" userDrawn="1">
          <p15:clr>
            <a:srgbClr val="A4A3A4"/>
          </p15:clr>
        </p15:guide>
        <p15:guide id="3" orient="horz" pos="2715" userDrawn="1">
          <p15:clr>
            <a:srgbClr val="A4A3A4"/>
          </p15:clr>
        </p15:guide>
        <p15:guide id="4" orient="horz" pos="2389" userDrawn="1">
          <p15:clr>
            <a:srgbClr val="A4A3A4"/>
          </p15:clr>
        </p15:guide>
        <p15:guide id="5" orient="horz" pos="2064" userDrawn="1">
          <p15:clr>
            <a:srgbClr val="A4A3A4"/>
          </p15:clr>
        </p15:guide>
        <p15:guide id="6" orient="horz" pos="1735" userDrawn="1">
          <p15:clr>
            <a:srgbClr val="A4A3A4"/>
          </p15:clr>
        </p15:guide>
        <p15:guide id="7" orient="horz" pos="3369" userDrawn="1">
          <p15:clr>
            <a:srgbClr val="A4A3A4"/>
          </p15:clr>
        </p15:guide>
        <p15:guide id="8" orient="horz" pos="3698" userDrawn="1">
          <p15:clr>
            <a:srgbClr val="A4A3A4"/>
          </p15:clr>
        </p15:guide>
        <p15:guide id="9" pos="5186" userDrawn="1">
          <p15:clr>
            <a:srgbClr val="A4A3A4"/>
          </p15:clr>
        </p15:guide>
        <p15:guide id="10" pos="241" userDrawn="1">
          <p15:clr>
            <a:srgbClr val="A4A3A4"/>
          </p15:clr>
        </p15:guide>
        <p15:guide id="11" pos="1910" userDrawn="1">
          <p15:clr>
            <a:srgbClr val="A4A3A4"/>
          </p15:clr>
        </p15:guide>
        <p15:guide id="12" pos="6005" userDrawn="1">
          <p15:clr>
            <a:srgbClr val="A4A3A4"/>
          </p15:clr>
        </p15:guide>
        <p15:guide id="13" pos="6838" userDrawn="1">
          <p15:clr>
            <a:srgbClr val="A4A3A4"/>
          </p15:clr>
        </p15:guide>
        <p15:guide id="14" pos="2751" userDrawn="1">
          <p15:clr>
            <a:srgbClr val="A4A3A4"/>
          </p15:clr>
        </p15:guide>
        <p15:guide id="15" pos="10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25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B9AC"/>
    <a:srgbClr val="00205B"/>
    <a:srgbClr val="D6D2C4"/>
    <a:srgbClr val="E8E8E8"/>
    <a:srgbClr val="E0E0E0"/>
    <a:srgbClr val="F1F1F1"/>
    <a:srgbClr val="00B5E2"/>
    <a:srgbClr val="FEDB00"/>
    <a:srgbClr val="99C221"/>
    <a:srgbClr val="FE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299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1164"/>
        <p:guide orient="horz" pos="1410"/>
        <p:guide orient="horz" pos="2715"/>
        <p:guide orient="horz" pos="2389"/>
        <p:guide orient="horz" pos="2064"/>
        <p:guide orient="horz" pos="1735"/>
        <p:guide orient="horz" pos="3369"/>
        <p:guide orient="horz" pos="3698"/>
        <p:guide pos="5186"/>
        <p:guide pos="241"/>
        <p:guide pos="1910"/>
        <p:guide pos="6005"/>
        <p:guide pos="6838"/>
        <p:guide pos="2751"/>
        <p:guide pos="10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0020"/>
    </p:cViewPr>
  </p:sorterViewPr>
  <p:notesViewPr>
    <p:cSldViewPr snapToGrid="0">
      <p:cViewPr varScale="1">
        <p:scale>
          <a:sx n="57" d="100"/>
          <a:sy n="57" d="100"/>
        </p:scale>
        <p:origin x="3096" y="78"/>
      </p:cViewPr>
      <p:guideLst>
        <p:guide orient="horz" pos="4525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1336954" eaLnBrk="0" hangingPunct="0">
              <a:spcBef>
                <a:spcPct val="0"/>
              </a:spcBef>
              <a:defRPr sz="1700" b="0">
                <a:solidFill>
                  <a:srgbClr val="000000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9982200" y="0"/>
            <a:ext cx="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1336954" eaLnBrk="0" hangingPunct="0">
              <a:spcBef>
                <a:spcPct val="0"/>
              </a:spcBef>
              <a:defRPr sz="1700" b="0">
                <a:solidFill>
                  <a:srgbClr val="000000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4090650"/>
            <a:ext cx="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defTabSz="1336954" eaLnBrk="0" hangingPunct="0">
              <a:spcBef>
                <a:spcPct val="0"/>
              </a:spcBef>
              <a:defRPr sz="1700" b="0">
                <a:solidFill>
                  <a:srgbClr val="000000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6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9707563" y="14085888"/>
            <a:ext cx="27463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1336954" eaLnBrk="0" hangingPunct="0">
              <a:spcBef>
                <a:spcPct val="0"/>
              </a:spcBef>
              <a:defRPr sz="1700" b="0">
                <a:solidFill>
                  <a:srgbClr val="000000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fld id="{E842FA72-B9ED-494F-A64D-EC1E1901C35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361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3601" tIns="66800" rIns="133601" bIns="66800" numCol="1" anchor="t" anchorCtr="0" compatLnSpc="1">
            <a:prstTxWarp prst="textNoShape">
              <a:avLst/>
            </a:prstTxWarp>
          </a:bodyPr>
          <a:lstStyle>
            <a:lvl1pPr defTabSz="1336954" eaLnBrk="0" hangingPunct="0">
              <a:spcBef>
                <a:spcPct val="0"/>
              </a:spcBef>
              <a:defRPr sz="17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9275" y="0"/>
            <a:ext cx="43021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3601" tIns="66800" rIns="133601" bIns="66800" numCol="1" anchor="t" anchorCtr="0" compatLnSpc="1">
            <a:prstTxWarp prst="textNoShape">
              <a:avLst/>
            </a:prstTxWarp>
          </a:bodyPr>
          <a:lstStyle>
            <a:lvl1pPr algn="r" defTabSz="1336954" eaLnBrk="0" hangingPunct="0">
              <a:spcBef>
                <a:spcPct val="0"/>
              </a:spcBef>
              <a:defRPr sz="17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77800" y="1074738"/>
            <a:ext cx="9575800" cy="5386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2388" y="6819900"/>
            <a:ext cx="7286625" cy="646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3601" tIns="66800" rIns="133601" bIns="6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3644563"/>
            <a:ext cx="43021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3601" tIns="66800" rIns="133601" bIns="66800" numCol="1" anchor="b" anchorCtr="0" compatLnSpc="1">
            <a:prstTxWarp prst="textNoShape">
              <a:avLst/>
            </a:prstTxWarp>
          </a:bodyPr>
          <a:lstStyle>
            <a:lvl1pPr defTabSz="1336954" eaLnBrk="0" hangingPunct="0">
              <a:spcBef>
                <a:spcPct val="0"/>
              </a:spcBef>
              <a:defRPr sz="17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9275" y="13644563"/>
            <a:ext cx="43021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3601" tIns="66800" rIns="133601" bIns="66800" numCol="1" anchor="b" anchorCtr="0" compatLnSpc="1">
            <a:prstTxWarp prst="textNoShape">
              <a:avLst/>
            </a:prstTxWarp>
          </a:bodyPr>
          <a:lstStyle>
            <a:lvl1pPr algn="r" defTabSz="1336954" eaLnBrk="0" hangingPunct="0">
              <a:spcBef>
                <a:spcPct val="0"/>
              </a:spcBef>
              <a:defRPr sz="17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FE02029-9BE2-4139-82E8-7E205433FD5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4190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1333500"/>
            <a:fld id="{B3123BCD-06C1-4979-A4B6-929E88FE602B}" type="slidenum">
              <a:rPr lang="de-DE" smtClean="0"/>
              <a:pPr defTabSz="1333500"/>
              <a:t>1</a:t>
            </a:fld>
            <a:endParaRPr lang="de-DE" smtClean="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7800" y="1074738"/>
            <a:ext cx="9575800" cy="5386387"/>
          </a:xfrm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 smtClean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0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E02029-9BE2-4139-82E8-7E205433FD5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84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Metop/EP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24" y="1210440"/>
            <a:ext cx="9465846" cy="5324538"/>
          </a:xfrm>
          <a:prstGeom prst="rect">
            <a:avLst/>
          </a:prstGeom>
        </p:spPr>
      </p:pic>
      <p:sp>
        <p:nvSpPr>
          <p:cNvPr id="243" name="Freeform 242"/>
          <p:cNvSpPr/>
          <p:nvPr userDrawn="1"/>
        </p:nvSpPr>
        <p:spPr bwMode="auto">
          <a:xfrm>
            <a:off x="36945" y="1154545"/>
            <a:ext cx="3306619" cy="5375564"/>
          </a:xfrm>
          <a:custGeom>
            <a:avLst/>
            <a:gdLst>
              <a:gd name="connsiteX0" fmla="*/ 46182 w 3306619"/>
              <a:gd name="connsiteY0" fmla="*/ 0 h 5375564"/>
              <a:gd name="connsiteX1" fmla="*/ 3306619 w 3306619"/>
              <a:gd name="connsiteY1" fmla="*/ 0 h 5375564"/>
              <a:gd name="connsiteX2" fmla="*/ 2050473 w 3306619"/>
              <a:gd name="connsiteY2" fmla="*/ 5375564 h 5375564"/>
              <a:gd name="connsiteX3" fmla="*/ 0 w 3306619"/>
              <a:gd name="connsiteY3" fmla="*/ 5375564 h 5375564"/>
              <a:gd name="connsiteX4" fmla="*/ 46182 w 3306619"/>
              <a:gd name="connsiteY4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6619" h="5375564">
                <a:moveTo>
                  <a:pt x="46182" y="0"/>
                </a:moveTo>
                <a:lnTo>
                  <a:pt x="3306619" y="0"/>
                </a:lnTo>
                <a:lnTo>
                  <a:pt x="2050473" y="5375564"/>
                </a:lnTo>
                <a:lnTo>
                  <a:pt x="0" y="5375564"/>
                </a:lnTo>
                <a:lnTo>
                  <a:pt x="46182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>
          <a:xfrm>
            <a:off x="-1" y="-1"/>
            <a:ext cx="12192001" cy="6594765"/>
          </a:xfrm>
          <a:prstGeom prst="rect">
            <a:avLst/>
          </a:prstGeom>
        </p:spPr>
      </p:pic>
      <p:sp>
        <p:nvSpPr>
          <p:cNvPr id="264" name="Rectangle 263"/>
          <p:cNvSpPr/>
          <p:nvPr userDrawn="1"/>
        </p:nvSpPr>
        <p:spPr bwMode="auto">
          <a:xfrm>
            <a:off x="145054" y="-8719"/>
            <a:ext cx="2107258" cy="647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cxnSp>
        <p:nvCxnSpPr>
          <p:cNvPr id="268" name="Straight Connector 267"/>
          <p:cNvCxnSpPr/>
          <p:nvPr userDrawn="1"/>
        </p:nvCxnSpPr>
        <p:spPr bwMode="auto">
          <a:xfrm>
            <a:off x="145054" y="638706"/>
            <a:ext cx="12046946" cy="0"/>
          </a:xfrm>
          <a:prstGeom prst="line">
            <a:avLst/>
          </a:prstGeom>
          <a:solidFill>
            <a:schemeClr val="bg2"/>
          </a:solidFill>
          <a:ln w="6350" cap="flat" cmpd="sng" algn="ctr">
            <a:solidFill>
              <a:schemeClr val="tx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7" name="Picture 26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"/>
          <a:stretch/>
        </p:blipFill>
        <p:spPr>
          <a:xfrm>
            <a:off x="371032" y="114424"/>
            <a:ext cx="1703214" cy="4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29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45053" y="-8719"/>
            <a:ext cx="11901894" cy="647425"/>
          </a:xfrm>
          <a:prstGeom prst="rect">
            <a:avLst/>
          </a:prstGeom>
          <a:solidFill>
            <a:srgbClr val="D6D2C4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8964" r="31087" b="35710"/>
          <a:stretch/>
        </p:blipFill>
        <p:spPr>
          <a:xfrm>
            <a:off x="-42530" y="-42530"/>
            <a:ext cx="12227442" cy="6911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"/>
            <a:ext cx="11399520" cy="640079"/>
          </a:xfrm>
        </p:spPr>
        <p:txBody>
          <a:bodyPr/>
          <a:lstStyle>
            <a:lvl1pPr marL="221544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45053" y="1139429"/>
            <a:ext cx="11627339" cy="5262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45054" y="-8719"/>
            <a:ext cx="647425" cy="64742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1"/>
          <a:stretch/>
        </p:blipFill>
        <p:spPr>
          <a:xfrm>
            <a:off x="207400" y="83805"/>
            <a:ext cx="485747" cy="4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74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14311" y="-1679944"/>
            <a:ext cx="11288822" cy="1128882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45053" y="-8719"/>
            <a:ext cx="11901894" cy="647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"/>
            <a:ext cx="11399520" cy="640079"/>
          </a:xfrm>
        </p:spPr>
        <p:txBody>
          <a:bodyPr/>
          <a:lstStyle>
            <a:lvl1pPr marL="221544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45053" y="1139429"/>
            <a:ext cx="11627339" cy="5262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45054" y="-8719"/>
            <a:ext cx="647425" cy="64742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1"/>
          <a:stretch/>
        </p:blipFill>
        <p:spPr>
          <a:xfrm>
            <a:off x="207400" y="83805"/>
            <a:ext cx="485747" cy="4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6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39429"/>
            <a:ext cx="8183418" cy="544747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5" b="3434"/>
          <a:stretch/>
        </p:blipFill>
        <p:spPr>
          <a:xfrm>
            <a:off x="0" y="858982"/>
            <a:ext cx="12192000" cy="57634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45054" y="-8719"/>
            <a:ext cx="647425" cy="647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08436" y="1237673"/>
            <a:ext cx="5463956" cy="5164431"/>
          </a:xfrm>
        </p:spPr>
        <p:txBody>
          <a:bodyPr anchor="ctr"/>
          <a:lstStyle>
            <a:lvl1pPr marL="0" indent="0">
              <a:buNone/>
              <a:defRPr sz="3200"/>
            </a:lvl1pPr>
            <a:lvl2pPr marL="562722" indent="0">
              <a:buNone/>
              <a:defRPr sz="2800"/>
            </a:lvl2pPr>
            <a:lvl3pPr marL="1125443" indent="0">
              <a:buNone/>
              <a:defRPr sz="2400"/>
            </a:lvl3pPr>
            <a:lvl4pPr marL="1688165" indent="0">
              <a:buNone/>
              <a:defRPr sz="2000"/>
            </a:lvl4pPr>
            <a:lvl5pPr marL="2250887" indent="0">
              <a:buNone/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1"/>
          <a:stretch/>
        </p:blipFill>
        <p:spPr>
          <a:xfrm>
            <a:off x="207400" y="83805"/>
            <a:ext cx="485747" cy="482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7" y="2427580"/>
            <a:ext cx="2640047" cy="26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6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mber State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147782" y="-8719"/>
            <a:ext cx="11896436" cy="647425"/>
          </a:xfrm>
          <a:prstGeom prst="rect">
            <a:avLst/>
          </a:prstGeom>
          <a:solidFill>
            <a:srgbClr val="00205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"/>
          <a:stretch/>
        </p:blipFill>
        <p:spPr>
          <a:xfrm>
            <a:off x="6066720" y="1251796"/>
            <a:ext cx="5961157" cy="5315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7" b="3544"/>
          <a:stretch/>
        </p:blipFill>
        <p:spPr>
          <a:xfrm flipH="1">
            <a:off x="-2" y="839164"/>
            <a:ext cx="12192001" cy="57757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45054" y="-8719"/>
            <a:ext cx="647425" cy="6474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"/>
            <a:ext cx="11254467" cy="640079"/>
          </a:xfrm>
        </p:spPr>
        <p:txBody>
          <a:bodyPr/>
          <a:lstStyle>
            <a:lvl1pPr marL="221544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45054" y="1237673"/>
            <a:ext cx="5463956" cy="51644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1"/>
          <a:stretch/>
        </p:blipFill>
        <p:spPr>
          <a:xfrm>
            <a:off x="207400" y="83805"/>
            <a:ext cx="485747" cy="4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9842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 - corpor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47782" y="-8719"/>
            <a:ext cx="11896436" cy="647425"/>
          </a:xfrm>
          <a:prstGeom prst="rect">
            <a:avLst/>
          </a:prstGeom>
          <a:solidFill>
            <a:srgbClr val="00205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45054" y="-8719"/>
            <a:ext cx="647425" cy="6474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"/>
            <a:ext cx="11399520" cy="640079"/>
          </a:xfrm>
        </p:spPr>
        <p:txBody>
          <a:bodyPr/>
          <a:lstStyle>
            <a:lvl1pPr marL="221544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45053" y="1139429"/>
            <a:ext cx="11627339" cy="5262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1"/>
          <a:stretch/>
        </p:blipFill>
        <p:spPr>
          <a:xfrm>
            <a:off x="207400" y="83805"/>
            <a:ext cx="485747" cy="4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05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 - dark BG">
    <p:bg>
      <p:bgPr>
        <a:solidFill>
          <a:srgbClr val="25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45053" y="-8719"/>
            <a:ext cx="11901894" cy="64742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45054" y="-8719"/>
            <a:ext cx="647425" cy="6474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79" y="-8719"/>
            <a:ext cx="11254467" cy="640079"/>
          </a:xfrm>
        </p:spPr>
        <p:txBody>
          <a:bodyPr/>
          <a:lstStyle>
            <a:lvl1pPr marL="221544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1"/>
          <a:stretch/>
        </p:blipFill>
        <p:spPr>
          <a:xfrm>
            <a:off x="207400" y="83805"/>
            <a:ext cx="485747" cy="48263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901866" y="641568"/>
            <a:ext cx="1226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www.eumetsat.int</a:t>
            </a:r>
          </a:p>
        </p:txBody>
      </p:sp>
    </p:spTree>
    <p:extLst>
      <p:ext uri="{BB962C8B-B14F-4D97-AF65-F5344CB8AC3E}">
        <p14:creationId xmlns:p14="http://schemas.microsoft.com/office/powerpoint/2010/main" val="66068372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PS-S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"/>
          <a:stretch/>
        </p:blipFill>
        <p:spPr>
          <a:xfrm>
            <a:off x="125175" y="1249142"/>
            <a:ext cx="10281095" cy="5320624"/>
          </a:xfrm>
          <a:prstGeom prst="rect">
            <a:avLst/>
          </a:prstGeom>
        </p:spPr>
      </p:pic>
      <p:sp>
        <p:nvSpPr>
          <p:cNvPr id="243" name="Freeform 242"/>
          <p:cNvSpPr/>
          <p:nvPr userDrawn="1"/>
        </p:nvSpPr>
        <p:spPr bwMode="auto">
          <a:xfrm flipH="1">
            <a:off x="8871770" y="1154545"/>
            <a:ext cx="3306619" cy="5375564"/>
          </a:xfrm>
          <a:custGeom>
            <a:avLst/>
            <a:gdLst>
              <a:gd name="connsiteX0" fmla="*/ 46182 w 3306619"/>
              <a:gd name="connsiteY0" fmla="*/ 0 h 5375564"/>
              <a:gd name="connsiteX1" fmla="*/ 3306619 w 3306619"/>
              <a:gd name="connsiteY1" fmla="*/ 0 h 5375564"/>
              <a:gd name="connsiteX2" fmla="*/ 2050473 w 3306619"/>
              <a:gd name="connsiteY2" fmla="*/ 5375564 h 5375564"/>
              <a:gd name="connsiteX3" fmla="*/ 0 w 3306619"/>
              <a:gd name="connsiteY3" fmla="*/ 5375564 h 5375564"/>
              <a:gd name="connsiteX4" fmla="*/ 46182 w 3306619"/>
              <a:gd name="connsiteY4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6619" h="5375564">
                <a:moveTo>
                  <a:pt x="46182" y="0"/>
                </a:moveTo>
                <a:lnTo>
                  <a:pt x="3306619" y="0"/>
                </a:lnTo>
                <a:lnTo>
                  <a:pt x="2050473" y="5375564"/>
                </a:lnTo>
                <a:lnTo>
                  <a:pt x="0" y="5375564"/>
                </a:lnTo>
                <a:lnTo>
                  <a:pt x="46182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>
          <a:xfrm flipH="1">
            <a:off x="0" y="0"/>
            <a:ext cx="12192000" cy="6594765"/>
          </a:xfrm>
          <a:prstGeom prst="rect">
            <a:avLst/>
          </a:prstGeom>
        </p:spPr>
      </p:pic>
      <p:sp>
        <p:nvSpPr>
          <p:cNvPr id="264" name="Rectangle 263"/>
          <p:cNvSpPr/>
          <p:nvPr userDrawn="1"/>
        </p:nvSpPr>
        <p:spPr bwMode="auto">
          <a:xfrm>
            <a:off x="145054" y="-8719"/>
            <a:ext cx="2107258" cy="647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cxnSp>
        <p:nvCxnSpPr>
          <p:cNvPr id="268" name="Straight Connector 267"/>
          <p:cNvCxnSpPr/>
          <p:nvPr userDrawn="1"/>
        </p:nvCxnSpPr>
        <p:spPr bwMode="auto">
          <a:xfrm>
            <a:off x="145054" y="638706"/>
            <a:ext cx="12046946" cy="0"/>
          </a:xfrm>
          <a:prstGeom prst="line">
            <a:avLst/>
          </a:prstGeom>
          <a:solidFill>
            <a:schemeClr val="bg2"/>
          </a:solidFill>
          <a:ln w="6350" cap="flat" cmpd="sng" algn="ctr">
            <a:solidFill>
              <a:schemeClr val="tx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7" name="Picture 26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"/>
          <a:stretch/>
        </p:blipFill>
        <p:spPr>
          <a:xfrm>
            <a:off x="371032" y="114424"/>
            <a:ext cx="1703214" cy="4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17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MS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06" y="1122694"/>
            <a:ext cx="9619897" cy="5451274"/>
          </a:xfrm>
          <a:prstGeom prst="rect">
            <a:avLst/>
          </a:prstGeom>
        </p:spPr>
      </p:pic>
      <p:sp>
        <p:nvSpPr>
          <p:cNvPr id="243" name="Freeform 242"/>
          <p:cNvSpPr/>
          <p:nvPr userDrawn="1"/>
        </p:nvSpPr>
        <p:spPr bwMode="auto">
          <a:xfrm>
            <a:off x="36945" y="1154545"/>
            <a:ext cx="3306619" cy="5375564"/>
          </a:xfrm>
          <a:custGeom>
            <a:avLst/>
            <a:gdLst>
              <a:gd name="connsiteX0" fmla="*/ 46182 w 3306619"/>
              <a:gd name="connsiteY0" fmla="*/ 0 h 5375564"/>
              <a:gd name="connsiteX1" fmla="*/ 3306619 w 3306619"/>
              <a:gd name="connsiteY1" fmla="*/ 0 h 5375564"/>
              <a:gd name="connsiteX2" fmla="*/ 2050473 w 3306619"/>
              <a:gd name="connsiteY2" fmla="*/ 5375564 h 5375564"/>
              <a:gd name="connsiteX3" fmla="*/ 0 w 3306619"/>
              <a:gd name="connsiteY3" fmla="*/ 5375564 h 5375564"/>
              <a:gd name="connsiteX4" fmla="*/ 46182 w 3306619"/>
              <a:gd name="connsiteY4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6619" h="5375564">
                <a:moveTo>
                  <a:pt x="46182" y="0"/>
                </a:moveTo>
                <a:lnTo>
                  <a:pt x="3306619" y="0"/>
                </a:lnTo>
                <a:lnTo>
                  <a:pt x="2050473" y="5375564"/>
                </a:lnTo>
                <a:lnTo>
                  <a:pt x="0" y="5375564"/>
                </a:lnTo>
                <a:lnTo>
                  <a:pt x="46182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>
          <a:xfrm>
            <a:off x="-1" y="-8718"/>
            <a:ext cx="12192001" cy="6594765"/>
          </a:xfrm>
          <a:prstGeom prst="rect">
            <a:avLst/>
          </a:prstGeom>
        </p:spPr>
      </p:pic>
      <p:sp>
        <p:nvSpPr>
          <p:cNvPr id="264" name="Rectangle 263"/>
          <p:cNvSpPr/>
          <p:nvPr userDrawn="1"/>
        </p:nvSpPr>
        <p:spPr bwMode="auto">
          <a:xfrm>
            <a:off x="145054" y="-8719"/>
            <a:ext cx="2107258" cy="647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cxnSp>
        <p:nvCxnSpPr>
          <p:cNvPr id="268" name="Straight Connector 267"/>
          <p:cNvCxnSpPr/>
          <p:nvPr userDrawn="1"/>
        </p:nvCxnSpPr>
        <p:spPr bwMode="auto">
          <a:xfrm>
            <a:off x="145054" y="638706"/>
            <a:ext cx="12046946" cy="0"/>
          </a:xfrm>
          <a:prstGeom prst="line">
            <a:avLst/>
          </a:prstGeom>
          <a:solidFill>
            <a:schemeClr val="bg2"/>
          </a:solidFill>
          <a:ln w="6350" cap="flat" cmpd="sng" algn="ctr">
            <a:solidFill>
              <a:schemeClr val="tx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7" name="Picture 26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"/>
          <a:stretch/>
        </p:blipFill>
        <p:spPr>
          <a:xfrm>
            <a:off x="371032" y="114424"/>
            <a:ext cx="1703214" cy="4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MT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4" y="1145464"/>
            <a:ext cx="9616414" cy="5449300"/>
          </a:xfrm>
          <a:prstGeom prst="rect">
            <a:avLst/>
          </a:prstGeom>
        </p:spPr>
      </p:pic>
      <p:sp>
        <p:nvSpPr>
          <p:cNvPr id="243" name="Freeform 242"/>
          <p:cNvSpPr/>
          <p:nvPr userDrawn="1"/>
        </p:nvSpPr>
        <p:spPr bwMode="auto">
          <a:xfrm flipH="1">
            <a:off x="8871770" y="1154545"/>
            <a:ext cx="3306619" cy="5375564"/>
          </a:xfrm>
          <a:custGeom>
            <a:avLst/>
            <a:gdLst>
              <a:gd name="connsiteX0" fmla="*/ 46182 w 3306619"/>
              <a:gd name="connsiteY0" fmla="*/ 0 h 5375564"/>
              <a:gd name="connsiteX1" fmla="*/ 3306619 w 3306619"/>
              <a:gd name="connsiteY1" fmla="*/ 0 h 5375564"/>
              <a:gd name="connsiteX2" fmla="*/ 2050473 w 3306619"/>
              <a:gd name="connsiteY2" fmla="*/ 5375564 h 5375564"/>
              <a:gd name="connsiteX3" fmla="*/ 0 w 3306619"/>
              <a:gd name="connsiteY3" fmla="*/ 5375564 h 5375564"/>
              <a:gd name="connsiteX4" fmla="*/ 46182 w 3306619"/>
              <a:gd name="connsiteY4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6619" h="5375564">
                <a:moveTo>
                  <a:pt x="46182" y="0"/>
                </a:moveTo>
                <a:lnTo>
                  <a:pt x="3306619" y="0"/>
                </a:lnTo>
                <a:lnTo>
                  <a:pt x="2050473" y="5375564"/>
                </a:lnTo>
                <a:lnTo>
                  <a:pt x="0" y="5375564"/>
                </a:lnTo>
                <a:lnTo>
                  <a:pt x="46182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>
          <a:xfrm flipH="1">
            <a:off x="0" y="0"/>
            <a:ext cx="12192000" cy="6594765"/>
          </a:xfrm>
          <a:prstGeom prst="rect">
            <a:avLst/>
          </a:prstGeom>
        </p:spPr>
      </p:pic>
      <p:sp>
        <p:nvSpPr>
          <p:cNvPr id="264" name="Rectangle 263"/>
          <p:cNvSpPr/>
          <p:nvPr userDrawn="1"/>
        </p:nvSpPr>
        <p:spPr bwMode="auto">
          <a:xfrm>
            <a:off x="145054" y="-8719"/>
            <a:ext cx="2107258" cy="647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cxnSp>
        <p:nvCxnSpPr>
          <p:cNvPr id="268" name="Straight Connector 267"/>
          <p:cNvCxnSpPr/>
          <p:nvPr userDrawn="1"/>
        </p:nvCxnSpPr>
        <p:spPr bwMode="auto">
          <a:xfrm>
            <a:off x="145054" y="638706"/>
            <a:ext cx="12046946" cy="0"/>
          </a:xfrm>
          <a:prstGeom prst="line">
            <a:avLst/>
          </a:prstGeom>
          <a:solidFill>
            <a:schemeClr val="bg2"/>
          </a:solidFill>
          <a:ln w="6350" cap="flat" cmpd="sng" algn="ctr">
            <a:solidFill>
              <a:schemeClr val="tx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7" name="Picture 26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"/>
          <a:stretch/>
        </p:blipFill>
        <p:spPr>
          <a:xfrm>
            <a:off x="371032" y="114424"/>
            <a:ext cx="1703214" cy="4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92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MS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"/>
          <a:stretch/>
        </p:blipFill>
        <p:spPr>
          <a:xfrm>
            <a:off x="2363515" y="1113181"/>
            <a:ext cx="9765095" cy="5426767"/>
          </a:xfrm>
          <a:prstGeom prst="rect">
            <a:avLst/>
          </a:prstGeom>
        </p:spPr>
      </p:pic>
      <p:sp>
        <p:nvSpPr>
          <p:cNvPr id="243" name="Freeform 242"/>
          <p:cNvSpPr/>
          <p:nvPr userDrawn="1"/>
        </p:nvSpPr>
        <p:spPr bwMode="auto">
          <a:xfrm>
            <a:off x="36945" y="1154545"/>
            <a:ext cx="3306619" cy="5375564"/>
          </a:xfrm>
          <a:custGeom>
            <a:avLst/>
            <a:gdLst>
              <a:gd name="connsiteX0" fmla="*/ 46182 w 3306619"/>
              <a:gd name="connsiteY0" fmla="*/ 0 h 5375564"/>
              <a:gd name="connsiteX1" fmla="*/ 3306619 w 3306619"/>
              <a:gd name="connsiteY1" fmla="*/ 0 h 5375564"/>
              <a:gd name="connsiteX2" fmla="*/ 2050473 w 3306619"/>
              <a:gd name="connsiteY2" fmla="*/ 5375564 h 5375564"/>
              <a:gd name="connsiteX3" fmla="*/ 0 w 3306619"/>
              <a:gd name="connsiteY3" fmla="*/ 5375564 h 5375564"/>
              <a:gd name="connsiteX4" fmla="*/ 46182 w 3306619"/>
              <a:gd name="connsiteY4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6619" h="5375564">
                <a:moveTo>
                  <a:pt x="46182" y="0"/>
                </a:moveTo>
                <a:lnTo>
                  <a:pt x="3306619" y="0"/>
                </a:lnTo>
                <a:lnTo>
                  <a:pt x="2050473" y="5375564"/>
                </a:lnTo>
                <a:lnTo>
                  <a:pt x="0" y="5375564"/>
                </a:lnTo>
                <a:lnTo>
                  <a:pt x="46182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>
          <a:xfrm>
            <a:off x="-1" y="-8718"/>
            <a:ext cx="12192001" cy="6594765"/>
          </a:xfrm>
          <a:prstGeom prst="rect">
            <a:avLst/>
          </a:prstGeom>
        </p:spPr>
      </p:pic>
      <p:sp>
        <p:nvSpPr>
          <p:cNvPr id="264" name="Rectangle 263"/>
          <p:cNvSpPr/>
          <p:nvPr userDrawn="1"/>
        </p:nvSpPr>
        <p:spPr bwMode="auto">
          <a:xfrm>
            <a:off x="145054" y="-8719"/>
            <a:ext cx="2107258" cy="647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cxnSp>
        <p:nvCxnSpPr>
          <p:cNvPr id="268" name="Straight Connector 267"/>
          <p:cNvCxnSpPr/>
          <p:nvPr userDrawn="1"/>
        </p:nvCxnSpPr>
        <p:spPr bwMode="auto">
          <a:xfrm>
            <a:off x="145054" y="638706"/>
            <a:ext cx="12046946" cy="0"/>
          </a:xfrm>
          <a:prstGeom prst="line">
            <a:avLst/>
          </a:prstGeom>
          <a:solidFill>
            <a:schemeClr val="bg2"/>
          </a:solidFill>
          <a:ln w="6350" cap="flat" cmpd="sng" algn="ctr">
            <a:solidFill>
              <a:schemeClr val="tx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7" name="Picture 26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"/>
          <a:stretch/>
        </p:blipFill>
        <p:spPr>
          <a:xfrm>
            <a:off x="371032" y="114424"/>
            <a:ext cx="1703214" cy="4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77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MT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2" y="1238226"/>
            <a:ext cx="9480125" cy="5334150"/>
          </a:xfrm>
          <a:prstGeom prst="rect">
            <a:avLst/>
          </a:prstGeom>
        </p:spPr>
      </p:pic>
      <p:sp>
        <p:nvSpPr>
          <p:cNvPr id="243" name="Freeform 242"/>
          <p:cNvSpPr/>
          <p:nvPr userDrawn="1"/>
        </p:nvSpPr>
        <p:spPr bwMode="auto">
          <a:xfrm flipH="1">
            <a:off x="8871770" y="1154545"/>
            <a:ext cx="3306619" cy="5375564"/>
          </a:xfrm>
          <a:custGeom>
            <a:avLst/>
            <a:gdLst>
              <a:gd name="connsiteX0" fmla="*/ 46182 w 3306619"/>
              <a:gd name="connsiteY0" fmla="*/ 0 h 5375564"/>
              <a:gd name="connsiteX1" fmla="*/ 3306619 w 3306619"/>
              <a:gd name="connsiteY1" fmla="*/ 0 h 5375564"/>
              <a:gd name="connsiteX2" fmla="*/ 2050473 w 3306619"/>
              <a:gd name="connsiteY2" fmla="*/ 5375564 h 5375564"/>
              <a:gd name="connsiteX3" fmla="*/ 0 w 3306619"/>
              <a:gd name="connsiteY3" fmla="*/ 5375564 h 5375564"/>
              <a:gd name="connsiteX4" fmla="*/ 46182 w 3306619"/>
              <a:gd name="connsiteY4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6619" h="5375564">
                <a:moveTo>
                  <a:pt x="46182" y="0"/>
                </a:moveTo>
                <a:lnTo>
                  <a:pt x="3306619" y="0"/>
                </a:lnTo>
                <a:lnTo>
                  <a:pt x="2050473" y="5375564"/>
                </a:lnTo>
                <a:lnTo>
                  <a:pt x="0" y="5375564"/>
                </a:lnTo>
                <a:lnTo>
                  <a:pt x="46182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>
          <a:xfrm flipH="1">
            <a:off x="0" y="0"/>
            <a:ext cx="12192000" cy="6594765"/>
          </a:xfrm>
          <a:prstGeom prst="rect">
            <a:avLst/>
          </a:prstGeom>
        </p:spPr>
      </p:pic>
      <p:sp>
        <p:nvSpPr>
          <p:cNvPr id="264" name="Rectangle 263"/>
          <p:cNvSpPr/>
          <p:nvPr userDrawn="1"/>
        </p:nvSpPr>
        <p:spPr bwMode="auto">
          <a:xfrm>
            <a:off x="145054" y="-8719"/>
            <a:ext cx="2107258" cy="647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cxnSp>
        <p:nvCxnSpPr>
          <p:cNvPr id="268" name="Straight Connector 267"/>
          <p:cNvCxnSpPr/>
          <p:nvPr userDrawn="1"/>
        </p:nvCxnSpPr>
        <p:spPr bwMode="auto">
          <a:xfrm>
            <a:off x="145054" y="638706"/>
            <a:ext cx="12046946" cy="0"/>
          </a:xfrm>
          <a:prstGeom prst="line">
            <a:avLst/>
          </a:prstGeom>
          <a:solidFill>
            <a:schemeClr val="bg2"/>
          </a:solidFill>
          <a:ln w="6350" cap="flat" cmpd="sng" algn="ctr">
            <a:solidFill>
              <a:schemeClr val="tx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7" name="Picture 26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"/>
          <a:stretch/>
        </p:blipFill>
        <p:spPr>
          <a:xfrm>
            <a:off x="371032" y="114424"/>
            <a:ext cx="1703214" cy="4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68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39429"/>
            <a:ext cx="8183418" cy="544747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4" b="3165"/>
          <a:stretch/>
        </p:blipFill>
        <p:spPr>
          <a:xfrm>
            <a:off x="0" y="877455"/>
            <a:ext cx="12192000" cy="57634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45054" y="-8719"/>
            <a:ext cx="647425" cy="647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"/>
            <a:ext cx="11254467" cy="640079"/>
          </a:xfrm>
        </p:spPr>
        <p:txBody>
          <a:bodyPr/>
          <a:lstStyle>
            <a:lvl1pPr marL="221544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08436" y="1237673"/>
            <a:ext cx="5463956" cy="5164431"/>
          </a:xfrm>
        </p:spPr>
        <p:txBody>
          <a:bodyPr/>
          <a:lstStyle>
            <a:lvl1pPr>
              <a:defRPr sz="3200" baseline="0"/>
            </a:lvl1pPr>
            <a:lvl2pPr>
              <a:defRPr sz="2800" baseline="0"/>
            </a:lvl2pPr>
            <a:lvl3pPr>
              <a:defRPr sz="2400" baseline="0"/>
            </a:lvl3pPr>
            <a:lvl4pPr>
              <a:defRPr sz="2000" baseline="0"/>
            </a:lvl4pPr>
            <a:lvl5pPr>
              <a:defRPr sz="1800" baseline="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1"/>
          <a:stretch/>
        </p:blipFill>
        <p:spPr>
          <a:xfrm>
            <a:off x="207400" y="83805"/>
            <a:ext cx="485747" cy="482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8" y="3061592"/>
            <a:ext cx="1245440" cy="12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4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47782" y="-8719"/>
            <a:ext cx="11896436" cy="647425"/>
          </a:xfrm>
          <a:prstGeom prst="rect">
            <a:avLst/>
          </a:prstGeom>
          <a:solidFill>
            <a:srgbClr val="00205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45054" y="-8719"/>
            <a:ext cx="647425" cy="64742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"/>
            <a:ext cx="11399520" cy="640079"/>
          </a:xfrm>
        </p:spPr>
        <p:txBody>
          <a:bodyPr/>
          <a:lstStyle>
            <a:lvl1pPr marL="221544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45053" y="1139429"/>
            <a:ext cx="11627339" cy="5262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1"/>
          <a:stretch/>
        </p:blipFill>
        <p:spPr>
          <a:xfrm>
            <a:off x="207400" y="83805"/>
            <a:ext cx="485747" cy="4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7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45053" y="-8719"/>
            <a:ext cx="11901894" cy="647425"/>
          </a:xfrm>
          <a:prstGeom prst="rect">
            <a:avLst/>
          </a:prstGeom>
          <a:solidFill>
            <a:srgbClr val="D6D2C4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45054" y="-8719"/>
            <a:ext cx="647425" cy="64742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"/>
            <a:ext cx="11254467" cy="640079"/>
          </a:xfrm>
        </p:spPr>
        <p:txBody>
          <a:bodyPr/>
          <a:lstStyle>
            <a:lvl1pPr marL="221544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45053" y="1139429"/>
            <a:ext cx="11627339" cy="5262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1"/>
          <a:stretch/>
        </p:blipFill>
        <p:spPr>
          <a:xfrm>
            <a:off x="207400" y="83805"/>
            <a:ext cx="485747" cy="4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90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92479" y="4"/>
            <a:ext cx="11399521" cy="60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36000" bIns="3600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29700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5054" y="1139429"/>
            <a:ext cx="11627339" cy="52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145054" y="638706"/>
            <a:ext cx="12046946" cy="0"/>
          </a:xfrm>
          <a:prstGeom prst="line">
            <a:avLst/>
          </a:prstGeom>
          <a:solidFill>
            <a:schemeClr val="bg2"/>
          </a:solidFill>
          <a:ln w="6350" cap="flat" cmpd="sng" algn="ctr">
            <a:solidFill>
              <a:schemeClr val="tx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10901866" y="641568"/>
            <a:ext cx="1226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0" baseline="0" dirty="0" smtClean="0">
                <a:solidFill>
                  <a:schemeClr val="bg1"/>
                </a:solidFill>
                <a:latin typeface="Bahnschrift SemiLight" panose="020B0502040204020203" pitchFamily="34" charset="0"/>
                <a:ea typeface="Roboto" panose="02000000000000000000" pitchFamily="2" charset="0"/>
              </a:rPr>
              <a:t>www.eumetsat.int</a:t>
            </a:r>
          </a:p>
        </p:txBody>
      </p:sp>
      <p:sp>
        <p:nvSpPr>
          <p:cNvPr id="12" name="Rectangle 61" title="[DM_E_CONFID]"/>
          <p:cNvSpPr>
            <a:spLocks noChangeArrowheads="1"/>
          </p:cNvSpPr>
          <p:nvPr userDrawn="1"/>
        </p:nvSpPr>
        <p:spPr bwMode="auto">
          <a:xfrm>
            <a:off x="4576120" y="6649210"/>
            <a:ext cx="311364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endParaRPr lang="de-DE" sz="1000" b="0" baseline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  <p:sp>
        <p:nvSpPr>
          <p:cNvPr id="13" name="Rectangle 61" title="[DM_E_DOC_NO], v[DM_E_VER_NO], [DM_E_ISS_DATE]"/>
          <p:cNvSpPr>
            <a:spLocks noChangeArrowheads="1"/>
          </p:cNvSpPr>
          <p:nvPr userDrawn="1"/>
        </p:nvSpPr>
        <p:spPr bwMode="auto">
          <a:xfrm>
            <a:off x="161047" y="6648056"/>
            <a:ext cx="4628617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defRPr/>
            </a:pPr>
            <a:r>
              <a:rPr lang="de-DE" sz="1000" b="0" baseline="0" smtClean="0">
                <a:solidFill>
                  <a:schemeClr val="accent2"/>
                </a:solidFill>
                <a:latin typeface="Bahnschrift Light" panose="020B0502040204020203" pitchFamily="34" charset="0"/>
                <a:ea typeface="Roboto" panose="02000000000000000000" pitchFamily="2" charset="0"/>
                <a:cs typeface="Arial" pitchFamily="34" charset="0"/>
              </a:rPr>
              <a:t>EUM/IM/TEM/21/1250548, v1B, 28 March 2022</a:t>
            </a:r>
            <a:endParaRPr lang="de-DE" sz="1000" b="0" baseline="0" dirty="0">
              <a:solidFill>
                <a:schemeClr val="accent2"/>
              </a:solidFill>
              <a:latin typeface="Bahnschrift Light" panose="020B0502040204020203" pitchFamily="34" charset="0"/>
              <a:ea typeface="Roboto" panose="02000000000000000000" pitchFamily="2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1519350" y="6593586"/>
            <a:ext cx="609135" cy="262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F9CC606-8418-49EA-9DB7-3FFD72983DD3}" type="slidenum">
              <a:rPr lang="de-DE" sz="1050" b="0" smtClean="0">
                <a:solidFill>
                  <a:schemeClr val="accent2"/>
                </a:solidFill>
                <a:latin typeface="Bahnschrift Light" panose="020B0502040204020203" pitchFamily="34" charset="0"/>
                <a:ea typeface="Roboto" panose="02000000000000000000" pitchFamily="2" charset="0"/>
                <a:cs typeface="Arial" pitchFamily="34" charset="0"/>
              </a:rPr>
              <a:pPr algn="r"/>
              <a:t>‹#›</a:t>
            </a:fld>
            <a:endParaRPr lang="en-GB" sz="1050" dirty="0">
              <a:solidFill>
                <a:schemeClr val="accent2"/>
              </a:solidFill>
              <a:latin typeface="Bahnschrift Light" panose="020B0502040204020203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2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12" r:id="rId1"/>
    <p:sldLayoutId id="2147487713" r:id="rId2"/>
    <p:sldLayoutId id="2147487714" r:id="rId3"/>
    <p:sldLayoutId id="2147487721" r:id="rId4"/>
    <p:sldLayoutId id="2147487722" r:id="rId5"/>
    <p:sldLayoutId id="2147487723" r:id="rId6"/>
    <p:sldLayoutId id="2147487715" r:id="rId7"/>
    <p:sldLayoutId id="2147487716" r:id="rId8"/>
    <p:sldLayoutId id="2147487717" r:id="rId9"/>
    <p:sldLayoutId id="2147487718" r:id="rId10"/>
    <p:sldLayoutId id="2147487719" r:id="rId11"/>
    <p:sldLayoutId id="2147487720" r:id="rId12"/>
    <p:sldLayoutId id="2147487724" r:id="rId13"/>
    <p:sldLayoutId id="2147487725" r:id="rId14"/>
    <p:sldLayoutId id="2147487726" r:id="rId15"/>
  </p:sldLayoutIdLst>
  <p:transition/>
  <p:timing>
    <p:tnLst>
      <p:par>
        <p:cTn id="1" dur="indefinite" restart="never" nodeType="tmRoot"/>
      </p:par>
    </p:tnLst>
  </p:timing>
  <p:txStyles>
    <p:titleStyle>
      <a:lvl1pPr marL="220791" algn="l" rtl="0" eaLnBrk="1" fontAlgn="base" hangingPunct="1">
        <a:spcBef>
          <a:spcPct val="0"/>
        </a:spcBef>
        <a:spcAft>
          <a:spcPct val="0"/>
        </a:spcAft>
        <a:defRPr sz="3200" b="0" spc="-100" baseline="0">
          <a:solidFill>
            <a:schemeClr val="bg1"/>
          </a:solidFill>
          <a:latin typeface="Bahnschrift SemiLight" panose="020B0502040204020203" pitchFamily="34" charset="0"/>
          <a:ea typeface="+mj-ea"/>
          <a:cs typeface="Arial" pitchFamily="34" charset="0"/>
        </a:defRPr>
      </a:lvl1pPr>
      <a:lvl2pPr marL="220791" algn="l" rtl="0" eaLnBrk="1" fontAlgn="base" hangingPunct="1">
        <a:spcBef>
          <a:spcPct val="0"/>
        </a:spcBef>
        <a:spcAft>
          <a:spcPct val="0"/>
        </a:spcAft>
        <a:defRPr sz="3446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marL="220791" algn="l" rtl="0" eaLnBrk="1" fontAlgn="base" hangingPunct="1">
        <a:spcBef>
          <a:spcPct val="0"/>
        </a:spcBef>
        <a:spcAft>
          <a:spcPct val="0"/>
        </a:spcAft>
        <a:defRPr sz="3446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marL="220791" algn="l" rtl="0" eaLnBrk="1" fontAlgn="base" hangingPunct="1">
        <a:spcBef>
          <a:spcPct val="0"/>
        </a:spcBef>
        <a:spcAft>
          <a:spcPct val="0"/>
        </a:spcAft>
        <a:defRPr sz="3446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marL="220791" algn="l" rtl="0" eaLnBrk="1" fontAlgn="base" hangingPunct="1">
        <a:spcBef>
          <a:spcPct val="0"/>
        </a:spcBef>
        <a:spcAft>
          <a:spcPct val="0"/>
        </a:spcAft>
        <a:defRPr sz="3446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562722" algn="l" rtl="0" eaLnBrk="1" fontAlgn="base" hangingPunct="1">
        <a:spcBef>
          <a:spcPct val="0"/>
        </a:spcBef>
        <a:spcAft>
          <a:spcPct val="0"/>
        </a:spcAft>
        <a:defRPr sz="3446" b="1">
          <a:solidFill>
            <a:schemeClr val="bg1"/>
          </a:solidFill>
          <a:latin typeface="Century Gothic" pitchFamily="34" charset="0"/>
        </a:defRPr>
      </a:lvl6pPr>
      <a:lvl7pPr marL="1125444" algn="l" rtl="0" eaLnBrk="1" fontAlgn="base" hangingPunct="1">
        <a:spcBef>
          <a:spcPct val="0"/>
        </a:spcBef>
        <a:spcAft>
          <a:spcPct val="0"/>
        </a:spcAft>
        <a:defRPr sz="3446" b="1">
          <a:solidFill>
            <a:schemeClr val="bg1"/>
          </a:solidFill>
          <a:latin typeface="Century Gothic" pitchFamily="34" charset="0"/>
        </a:defRPr>
      </a:lvl7pPr>
      <a:lvl8pPr marL="1688165" algn="l" rtl="0" eaLnBrk="1" fontAlgn="base" hangingPunct="1">
        <a:spcBef>
          <a:spcPct val="0"/>
        </a:spcBef>
        <a:spcAft>
          <a:spcPct val="0"/>
        </a:spcAft>
        <a:defRPr sz="3446" b="1">
          <a:solidFill>
            <a:schemeClr val="bg1"/>
          </a:solidFill>
          <a:latin typeface="Century Gothic" pitchFamily="34" charset="0"/>
        </a:defRPr>
      </a:lvl8pPr>
      <a:lvl9pPr marL="2250887" algn="l" rtl="0" eaLnBrk="1" fontAlgn="base" hangingPunct="1">
        <a:spcBef>
          <a:spcPct val="0"/>
        </a:spcBef>
        <a:spcAft>
          <a:spcPct val="0"/>
        </a:spcAft>
        <a:defRPr sz="3446" b="1">
          <a:solidFill>
            <a:schemeClr val="bg1"/>
          </a:solidFill>
          <a:latin typeface="Century Gothic" pitchFamily="34" charset="0"/>
        </a:defRPr>
      </a:lvl9pPr>
    </p:titleStyle>
    <p:bodyStyle>
      <a:lvl1pPr marL="328254" indent="-32825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4431" spc="-100" baseline="0">
          <a:solidFill>
            <a:schemeClr val="tx2"/>
          </a:solidFill>
          <a:latin typeface="Bahnschrift Light" panose="020B0502040204020203" pitchFamily="34" charset="0"/>
          <a:ea typeface="Roboto" panose="02000000000000000000" pitchFamily="2" charset="0"/>
          <a:cs typeface="Arial" pitchFamily="34" charset="0"/>
        </a:defRPr>
      </a:lvl1pPr>
      <a:lvl2pPr marL="914423" indent="-351701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939" spc="-100" baseline="0">
          <a:solidFill>
            <a:schemeClr val="tx2"/>
          </a:solidFill>
          <a:latin typeface="Bahnschrift Light" panose="020B0502040204020203" pitchFamily="34" charset="0"/>
          <a:ea typeface="Roboto" panose="02000000000000000000" pitchFamily="2" charset="0"/>
          <a:cs typeface="Arial" pitchFamily="34" charset="0"/>
        </a:defRPr>
      </a:lvl2pPr>
      <a:lvl3pPr marL="1406804" indent="-281361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446" spc="-100" baseline="0">
          <a:solidFill>
            <a:schemeClr val="tx2"/>
          </a:solidFill>
          <a:latin typeface="Bahnschrift Light" panose="020B0502040204020203" pitchFamily="34" charset="0"/>
          <a:ea typeface="Roboto" panose="02000000000000000000" pitchFamily="2" charset="0"/>
          <a:cs typeface="Arial" pitchFamily="34" charset="0"/>
        </a:defRPr>
      </a:lvl3pPr>
      <a:lvl4pPr marL="1969526" indent="-281361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954" spc="-100" baseline="0">
          <a:solidFill>
            <a:schemeClr val="tx2"/>
          </a:solidFill>
          <a:latin typeface="Bahnschrift Light" panose="020B0502040204020203" pitchFamily="34" charset="0"/>
          <a:ea typeface="Roboto" panose="02000000000000000000" pitchFamily="2" charset="0"/>
          <a:cs typeface="Arial" pitchFamily="34" charset="0"/>
        </a:defRPr>
      </a:lvl4pPr>
      <a:lvl5pPr marL="2532248" indent="-281361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62" spc="-100" baseline="0">
          <a:solidFill>
            <a:schemeClr val="tx2"/>
          </a:solidFill>
          <a:latin typeface="Bahnschrift Light" panose="020B0502040204020203" pitchFamily="34" charset="0"/>
          <a:ea typeface="Roboto" panose="02000000000000000000" pitchFamily="2" charset="0"/>
          <a:cs typeface="Arial" pitchFamily="34" charset="0"/>
        </a:defRPr>
      </a:lvl5pPr>
      <a:lvl6pPr marL="3094970" indent="-281361" algn="l" rtl="0" eaLnBrk="1" fontAlgn="base" hangingPunct="1">
        <a:spcBef>
          <a:spcPct val="20000"/>
        </a:spcBef>
        <a:spcAft>
          <a:spcPct val="0"/>
        </a:spcAft>
        <a:defRPr sz="2954">
          <a:solidFill>
            <a:schemeClr val="tx2"/>
          </a:solidFill>
          <a:latin typeface="+mn-lt"/>
        </a:defRPr>
      </a:lvl6pPr>
      <a:lvl7pPr marL="3657691" indent="-281361" algn="l" rtl="0" eaLnBrk="1" fontAlgn="base" hangingPunct="1">
        <a:spcBef>
          <a:spcPct val="20000"/>
        </a:spcBef>
        <a:spcAft>
          <a:spcPct val="0"/>
        </a:spcAft>
        <a:defRPr sz="2954">
          <a:solidFill>
            <a:schemeClr val="tx2"/>
          </a:solidFill>
          <a:latin typeface="+mn-lt"/>
        </a:defRPr>
      </a:lvl7pPr>
      <a:lvl8pPr marL="4220413" indent="-281361" algn="l" rtl="0" eaLnBrk="1" fontAlgn="base" hangingPunct="1">
        <a:spcBef>
          <a:spcPct val="20000"/>
        </a:spcBef>
        <a:spcAft>
          <a:spcPct val="0"/>
        </a:spcAft>
        <a:defRPr sz="2954">
          <a:solidFill>
            <a:schemeClr val="tx2"/>
          </a:solidFill>
          <a:latin typeface="+mn-lt"/>
        </a:defRPr>
      </a:lvl8pPr>
      <a:lvl9pPr marL="4783135" indent="-281361" algn="l" rtl="0" eaLnBrk="1" fontAlgn="base" hangingPunct="1">
        <a:spcBef>
          <a:spcPct val="20000"/>
        </a:spcBef>
        <a:spcAft>
          <a:spcPct val="0"/>
        </a:spcAft>
        <a:defRPr sz="2954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ata.eumetsat.int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emf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title="[DM_DOCNAME]"/>
          <p:cNvSpPr txBox="1"/>
          <p:nvPr/>
        </p:nvSpPr>
        <p:spPr>
          <a:xfrm>
            <a:off x="0" y="1884153"/>
            <a:ext cx="5310909" cy="2856506"/>
          </a:xfrm>
          <a:prstGeom prst="rect">
            <a:avLst/>
          </a:prstGeom>
          <a:solidFill>
            <a:schemeClr val="bg1"/>
          </a:solidFill>
        </p:spPr>
        <p:txBody>
          <a:bodyPr wrap="square" lIns="288000" tIns="180000" rIns="288000" bIns="180000" rtlCol="0" anchor="t" anchorCtr="0">
            <a:spAutoFit/>
          </a:bodyPr>
          <a:lstStyle/>
          <a:p>
            <a:pPr>
              <a:defRPr/>
            </a:pPr>
            <a:r>
              <a:rPr lang="en-GB" sz="3200" b="0" spc="-100" dirty="0">
                <a:solidFill>
                  <a:schemeClr val="tx1"/>
                </a:solidFill>
                <a:latin typeface="Bahnschrift SemiLight" panose="020B0502040204020203" pitchFamily="34" charset="0"/>
                <a:cs typeface="Calibri" panose="020F0502020204030204" pitchFamily="34" charset="0"/>
              </a:rPr>
              <a:t>The EO Processing </a:t>
            </a:r>
            <a:r>
              <a:rPr lang="en-GB" sz="3200" b="0" spc="-1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Calibri" panose="020F0502020204030204" pitchFamily="34" charset="0"/>
              </a:rPr>
              <a:t>Chain: Scatterometry As An Example</a:t>
            </a:r>
            <a:endParaRPr lang="en-GB" sz="1800" b="0" kern="0" dirty="0" smtClean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sz="1800" b="0" dirty="0" smtClean="0">
                <a:solidFill>
                  <a:schemeClr val="tx1"/>
                </a:solidFill>
                <a:latin typeface="Bahnschrift SemiBold" panose="020B0502040204020203" pitchFamily="34" charset="0"/>
                <a:ea typeface="Roboto Medium" panose="02000000000000000000" pitchFamily="2" charset="0"/>
                <a:cs typeface="Calibri" panose="020F0502020204030204" pitchFamily="34" charset="0"/>
              </a:rPr>
              <a:t>Simon Kok Lupemba</a:t>
            </a:r>
          </a:p>
          <a:p>
            <a:pPr>
              <a:defRPr/>
            </a:pPr>
            <a:r>
              <a:rPr lang="en-GB" sz="1800" b="0" i="1" dirty="0" smtClean="0">
                <a:solidFill>
                  <a:schemeClr val="tx1"/>
                </a:solidFill>
                <a:latin typeface="Bahnschrift Light" panose="020B0502040204020203" pitchFamily="34" charset="0"/>
                <a:ea typeface="Roboto" panose="02000000000000000000" pitchFamily="2" charset="0"/>
                <a:cs typeface="Calibri" panose="020F0502020204030204" pitchFamily="34" charset="0"/>
              </a:rPr>
              <a:t>Junior remote sensing scientist</a:t>
            </a:r>
            <a:endParaRPr lang="en-GB" sz="1800" b="0" i="1" dirty="0">
              <a:solidFill>
                <a:schemeClr val="tx1"/>
              </a:solidFill>
              <a:latin typeface="Bahnschrift Light" panose="020B0502040204020203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defRPr/>
            </a:pPr>
            <a:endParaRPr lang="en-GB" sz="1600" b="0" i="1" kern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sz="1400" b="0" i="1" dirty="0" smtClean="0">
                <a:solidFill>
                  <a:schemeClr val="tx1"/>
                </a:solidFill>
                <a:latin typeface="Bahnschrift Light" panose="020B0502040204020203" pitchFamily="34" charset="0"/>
                <a:ea typeface="Roboto Light" panose="02000000000000000000" pitchFamily="2" charset="0"/>
                <a:cs typeface="Calibri Light" panose="020F0302020204030204" pitchFamily="34" charset="0"/>
              </a:rPr>
              <a:t>JuliaEO24 11/01/2024</a:t>
            </a:r>
            <a:endParaRPr lang="en-GB" sz="1400" b="0" i="1" dirty="0">
              <a:solidFill>
                <a:schemeClr val="tx1"/>
              </a:solidFill>
              <a:latin typeface="Bahnschrift Light" panose="020B0502040204020203" pitchFamily="34" charset="0"/>
              <a:ea typeface="Roboto Light" panose="02000000000000000000" pitchFamily="2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Scatterometer (SCA</a:t>
            </a:r>
            <a:r>
              <a:rPr lang="en-GB" dirty="0" smtClean="0"/>
              <a:t>) – METOP Second Generation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600075" y="1223310"/>
            <a:ext cx="7200900" cy="4797518"/>
            <a:chOff x="130629" y="1143147"/>
            <a:chExt cx="7200900" cy="47975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" y="1143147"/>
              <a:ext cx="7200900" cy="47975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30629" y="5709833"/>
              <a:ext cx="6944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mtClean="0"/>
                <a:t>© Airbus</a:t>
              </a:r>
              <a:endParaRPr lang="en-GB" dirty="0" err="1" smtClean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24850" y="1213043"/>
            <a:ext cx="3202194" cy="4807784"/>
            <a:chOff x="8980281" y="1708208"/>
            <a:chExt cx="3202194" cy="47152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281" y="1714246"/>
              <a:ext cx="3202194" cy="47092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980281" y="1708208"/>
              <a:ext cx="6944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mtClean="0">
                  <a:solidFill>
                    <a:srgbClr val="000000"/>
                  </a:solidFill>
                </a:rPr>
                <a:t>© Airbus</a:t>
              </a:r>
              <a:endParaRPr lang="en-GB" dirty="0" err="1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497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Side looking radar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2" descr="Imaging geometry of ASCAT.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052" y="1067234"/>
            <a:ext cx="8096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51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Data </a:t>
            </a:r>
            <a:r>
              <a:rPr lang="en-GB" dirty="0"/>
              <a:t>Processing </a:t>
            </a:r>
            <a:r>
              <a:rPr lang="en-GB" dirty="0" smtClean="0"/>
              <a:t>Levels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Used by NASA, ESA, EUMETSAT and more.</a:t>
            </a:r>
          </a:p>
          <a:p>
            <a:r>
              <a:rPr lang="en-GB" dirty="0" smtClean="0"/>
              <a:t>Level 0: Raw instrument data</a:t>
            </a:r>
          </a:p>
          <a:p>
            <a:r>
              <a:rPr lang="en-GB" dirty="0"/>
              <a:t>Level </a:t>
            </a:r>
            <a:r>
              <a:rPr lang="en-GB" dirty="0" smtClean="0"/>
              <a:t>1: </a:t>
            </a:r>
            <a:r>
              <a:rPr lang="en-GB" dirty="0" err="1" smtClean="0"/>
              <a:t>Radiometrically</a:t>
            </a:r>
            <a:r>
              <a:rPr lang="en-GB" dirty="0" smtClean="0"/>
              <a:t> and geometrically calibrated geo-located data.</a:t>
            </a:r>
          </a:p>
          <a:p>
            <a:r>
              <a:rPr lang="en-GB" dirty="0" smtClean="0"/>
              <a:t>Level 2: Derived geophysical variables.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153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 of processing chain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4064924" y="1370213"/>
            <a:ext cx="6766559" cy="864524"/>
          </a:xfrm>
          <a:prstGeom prst="round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546168" y="4699462"/>
            <a:ext cx="9285315" cy="864524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40" y="806732"/>
            <a:ext cx="1679169" cy="167916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14303" y="2868036"/>
            <a:ext cx="1138844" cy="928255"/>
            <a:chOff x="1483822" y="2837411"/>
            <a:chExt cx="1138844" cy="928255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1546168" y="2837411"/>
              <a:ext cx="1014153" cy="928255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83822" y="3077786"/>
              <a:ext cx="11388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kern="100" spc="-100" dirty="0" smtClean="0">
                  <a:solidFill>
                    <a:schemeClr val="tx2"/>
                  </a:solidFill>
                  <a:latin typeface="Bahnschrift Light" panose="020B0502040204020203" pitchFamily="34" charset="0"/>
                  <a:ea typeface="Roboto" panose="02000000000000000000" pitchFamily="2" charset="0"/>
                </a:rPr>
                <a:t>Level 0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649690" y="2868036"/>
            <a:ext cx="1138844" cy="928255"/>
            <a:chOff x="1483822" y="2837411"/>
            <a:chExt cx="1138844" cy="928255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1546168" y="2837411"/>
              <a:ext cx="1014153" cy="928255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83822" y="3077786"/>
              <a:ext cx="11388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kern="100" spc="-100" dirty="0" smtClean="0">
                  <a:solidFill>
                    <a:schemeClr val="tx2"/>
                  </a:solidFill>
                  <a:latin typeface="Bahnschrift Light" panose="020B0502040204020203" pitchFamily="34" charset="0"/>
                  <a:ea typeface="Roboto" panose="02000000000000000000" pitchFamily="2" charset="0"/>
                </a:rPr>
                <a:t>Level 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19651" y="2868036"/>
            <a:ext cx="1138844" cy="928255"/>
            <a:chOff x="1483822" y="2837411"/>
            <a:chExt cx="1138844" cy="928255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1546168" y="2837411"/>
              <a:ext cx="1014153" cy="928255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83822" y="3077786"/>
              <a:ext cx="11388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kern="100" spc="-100" dirty="0" smtClean="0">
                  <a:solidFill>
                    <a:schemeClr val="tx2"/>
                  </a:solidFill>
                  <a:latin typeface="Bahnschrift Light" panose="020B0502040204020203" pitchFamily="34" charset="0"/>
                  <a:ea typeface="Roboto" panose="02000000000000000000" pitchFamily="2" charset="0"/>
                </a:rPr>
                <a:t>Level 1</a:t>
              </a:r>
            </a:p>
          </p:txBody>
        </p:sp>
      </p:grpSp>
      <p:sp>
        <p:nvSpPr>
          <p:cNvPr id="17" name="Rounded Rectangle 16"/>
          <p:cNvSpPr/>
          <p:nvPr/>
        </p:nvSpPr>
        <p:spPr bwMode="auto">
          <a:xfrm>
            <a:off x="3321631" y="2803763"/>
            <a:ext cx="1581496" cy="971699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429497" y="2806285"/>
            <a:ext cx="1581496" cy="971699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0653" y="2929764"/>
            <a:ext cx="122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kern="100" spc="-100" dirty="0" smtClean="0">
                <a:solidFill>
                  <a:schemeClr val="tx1"/>
                </a:solidFill>
                <a:latin typeface="Bahnschrift Light" panose="020B0502040204020203" pitchFamily="34" charset="0"/>
                <a:ea typeface="Roboto" panose="02000000000000000000" pitchFamily="2" charset="0"/>
              </a:rPr>
              <a:t>L1 Processor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43539" y="2982381"/>
            <a:ext cx="1191501" cy="650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kern="100" spc="-100" dirty="0" smtClean="0">
                <a:solidFill>
                  <a:schemeClr val="tx1"/>
                </a:solidFill>
                <a:latin typeface="Bahnschrift Light" panose="020B0502040204020203" pitchFamily="34" charset="0"/>
                <a:ea typeface="Roboto" panose="02000000000000000000" pitchFamily="2" charset="0"/>
              </a:rPr>
              <a:t>L2 Processor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26132" y="1565353"/>
            <a:ext cx="404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kern="100" spc="-100" dirty="0" smtClean="0">
                <a:solidFill>
                  <a:schemeClr val="tx1"/>
                </a:solidFill>
                <a:latin typeface="Bahnschrift Light" panose="020B0502040204020203" pitchFamily="34" charset="0"/>
                <a:ea typeface="Roboto" panose="02000000000000000000" pitchFamily="2" charset="0"/>
              </a:rPr>
              <a:t>Near Real Time Dissemination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6754" y="4947058"/>
            <a:ext cx="404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kern="100" spc="-100" dirty="0" smtClean="0">
                <a:solidFill>
                  <a:schemeClr val="tx1"/>
                </a:solidFill>
                <a:latin typeface="Bahnschrift Light" panose="020B0502040204020203" pitchFamily="34" charset="0"/>
                <a:ea typeface="Roboto" panose="02000000000000000000" pitchFamily="2" charset="0"/>
              </a:rPr>
              <a:t>Data Store and Archive</a:t>
            </a:r>
          </a:p>
        </p:txBody>
      </p:sp>
      <p:cxnSp>
        <p:nvCxnSpPr>
          <p:cNvPr id="34" name="Straight Arrow Connector 33"/>
          <p:cNvCxnSpPr>
            <a:endCxn id="6" idx="0"/>
          </p:cNvCxnSpPr>
          <p:nvPr/>
        </p:nvCxnSpPr>
        <p:spPr bwMode="auto">
          <a:xfrm>
            <a:off x="2083724" y="2306484"/>
            <a:ext cx="2" cy="561552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83722" y="3796291"/>
            <a:ext cx="2" cy="90317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>
            <a:stCxn id="15" idx="2"/>
          </p:cNvCxnSpPr>
          <p:nvPr/>
        </p:nvCxnSpPr>
        <p:spPr bwMode="auto">
          <a:xfrm flipH="1">
            <a:off x="6089073" y="3796291"/>
            <a:ext cx="1" cy="90317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10219112" y="3802923"/>
            <a:ext cx="2776" cy="896539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8" idx="3"/>
            <a:endCxn id="17" idx="1"/>
          </p:cNvCxnSpPr>
          <p:nvPr/>
        </p:nvCxnSpPr>
        <p:spPr bwMode="auto">
          <a:xfrm flipV="1">
            <a:off x="2653147" y="3289613"/>
            <a:ext cx="668484" cy="3464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17" idx="3"/>
            <a:endCxn id="16" idx="1"/>
          </p:cNvCxnSpPr>
          <p:nvPr/>
        </p:nvCxnSpPr>
        <p:spPr bwMode="auto">
          <a:xfrm>
            <a:off x="4903127" y="3289613"/>
            <a:ext cx="616524" cy="3464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16" idx="3"/>
            <a:endCxn id="18" idx="1"/>
          </p:cNvCxnSpPr>
          <p:nvPr/>
        </p:nvCxnSpPr>
        <p:spPr bwMode="auto">
          <a:xfrm flipV="1">
            <a:off x="6658495" y="3292135"/>
            <a:ext cx="771002" cy="942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/>
          <p:cNvCxnSpPr>
            <a:stCxn id="18" idx="3"/>
            <a:endCxn id="12" idx="1"/>
          </p:cNvCxnSpPr>
          <p:nvPr/>
        </p:nvCxnSpPr>
        <p:spPr bwMode="auto">
          <a:xfrm>
            <a:off x="9010993" y="3292135"/>
            <a:ext cx="638697" cy="942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flipV="1">
            <a:off x="6085598" y="2234737"/>
            <a:ext cx="3475" cy="63330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flipH="1" flipV="1">
            <a:off x="10219112" y="2227683"/>
            <a:ext cx="2" cy="645453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0726189" y="3289612"/>
            <a:ext cx="638697" cy="942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03896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 – Instrument data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5054" y="1139429"/>
            <a:ext cx="5524226" cy="5186556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Comes in data records.</a:t>
            </a:r>
          </a:p>
          <a:p>
            <a:r>
              <a:rPr lang="en-GB" dirty="0" smtClean="0"/>
              <a:t>Contains antenna id, echo, noise measurements, internal temperatures and more. </a:t>
            </a:r>
          </a:p>
          <a:p>
            <a:r>
              <a:rPr lang="en-GB" dirty="0" smtClean="0"/>
              <a:t>Only dimension is time from the internal clock</a:t>
            </a:r>
          </a:p>
          <a:p>
            <a:r>
              <a:rPr lang="en-GB" dirty="0" smtClean="0"/>
              <a:t>Everything is in unsigned integers. No units</a:t>
            </a:r>
          </a:p>
          <a:p>
            <a:r>
              <a:rPr lang="en-GB" dirty="0" smtClean="0"/>
              <a:t>Data rate. </a:t>
            </a:r>
          </a:p>
          <a:p>
            <a:pPr lvl="1"/>
            <a:r>
              <a:rPr lang="en-GB" dirty="0" smtClean="0"/>
              <a:t>ASCAT ~5 kB/s, ~20 MB/h  (On board averaging)</a:t>
            </a:r>
          </a:p>
          <a:p>
            <a:pPr lvl="1"/>
            <a:r>
              <a:rPr lang="en-GB" dirty="0" smtClean="0"/>
              <a:t>SCA ~ 1.2 MB/s, ~ 4.25 GB/h  (No on-board averaging)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740" y="783767"/>
            <a:ext cx="4963381" cy="2399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40" y="3326566"/>
            <a:ext cx="4742553" cy="35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1 – </a:t>
            </a:r>
            <a:r>
              <a:rPr lang="en-GB" dirty="0" err="1" smtClean="0"/>
              <a:t>Geolocated</a:t>
            </a:r>
            <a:r>
              <a:rPr lang="en-GB" dirty="0" smtClean="0"/>
              <a:t> backscatter</a:t>
            </a:r>
            <a:endParaRPr lang="en-GB" dirty="0"/>
          </a:p>
        </p:txBody>
      </p:sp>
      <p:pic>
        <p:nvPicPr>
          <p:cNvPr id="4" name="Picture 2" descr="Ocean Surface Winds - CoastWatch Satellite Cou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288" y="1031364"/>
            <a:ext cx="8325803" cy="49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20029" y="5998595"/>
            <a:ext cx="51139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Credit: https</a:t>
            </a:r>
            <a:r>
              <a:rPr lang="en-GB" dirty="0"/>
              <a:t>://coastwatch.gitbook.io/satellite-course/lectures/ocean-surface-winds</a:t>
            </a:r>
          </a:p>
        </p:txBody>
      </p:sp>
    </p:spTree>
    <p:extLst>
      <p:ext uri="{BB962C8B-B14F-4D97-AF65-F5344CB8AC3E}">
        <p14:creationId xmlns:p14="http://schemas.microsoft.com/office/powerpoint/2010/main" val="105834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1 processing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551801" y="3084165"/>
            <a:ext cx="1201840" cy="928255"/>
            <a:chOff x="1483822" y="2837411"/>
            <a:chExt cx="1138844" cy="92825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1546168" y="2837411"/>
              <a:ext cx="1014153" cy="928255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83822" y="3077786"/>
              <a:ext cx="11388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kern="100" spc="-100" dirty="0" smtClean="0">
                  <a:solidFill>
                    <a:schemeClr val="tx2"/>
                  </a:solidFill>
                  <a:latin typeface="Bahnschrift Light" panose="020B0502040204020203" pitchFamily="34" charset="0"/>
                  <a:ea typeface="Roboto" panose="02000000000000000000" pitchFamily="2" charset="0"/>
                </a:rPr>
                <a:t>Level 0</a:t>
              </a:r>
            </a:p>
          </p:txBody>
        </p:sp>
      </p:grpSp>
      <p:sp>
        <p:nvSpPr>
          <p:cNvPr id="7" name="Rounded Rectangle 6"/>
          <p:cNvSpPr/>
          <p:nvPr/>
        </p:nvSpPr>
        <p:spPr bwMode="auto">
          <a:xfrm>
            <a:off x="8359129" y="3019892"/>
            <a:ext cx="1581496" cy="971699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 bwMode="auto">
          <a:xfrm flipV="1">
            <a:off x="7753641" y="3505742"/>
            <a:ext cx="605488" cy="3464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8580455" y="1592288"/>
            <a:ext cx="1201840" cy="928255"/>
            <a:chOff x="1483822" y="2837411"/>
            <a:chExt cx="1138844" cy="928255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546168" y="2837411"/>
              <a:ext cx="1014153" cy="928255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3822" y="3077786"/>
              <a:ext cx="11388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kern="100" spc="-100" dirty="0" smtClean="0">
                  <a:solidFill>
                    <a:schemeClr val="tx2"/>
                  </a:solidFill>
                  <a:latin typeface="Bahnschrift Light" panose="020B0502040204020203" pitchFamily="34" charset="0"/>
                  <a:ea typeface="Roboto" panose="02000000000000000000" pitchFamily="2" charset="0"/>
                </a:rPr>
                <a:t>Aux files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18970" y="4631556"/>
            <a:ext cx="1331612" cy="928255"/>
            <a:chOff x="1422337" y="2814825"/>
            <a:chExt cx="1261814" cy="92825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1542946" y="2814825"/>
              <a:ext cx="1014153" cy="928255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2337" y="3071343"/>
              <a:ext cx="12618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kern="100" spc="-100" dirty="0" smtClean="0">
                  <a:solidFill>
                    <a:schemeClr val="tx2"/>
                  </a:solidFill>
                  <a:latin typeface="Bahnschrift Light" panose="020B0502040204020203" pitchFamily="34" charset="0"/>
                  <a:ea typeface="Roboto" panose="02000000000000000000" pitchFamily="2" charset="0"/>
                </a:rPr>
                <a:t>Orbit State</a:t>
              </a:r>
            </a:p>
          </p:txBody>
        </p:sp>
      </p:grpSp>
      <p:cxnSp>
        <p:nvCxnSpPr>
          <p:cNvPr id="15" name="Straight Arrow Connector 14"/>
          <p:cNvCxnSpPr>
            <a:endCxn id="7" idx="2"/>
          </p:cNvCxnSpPr>
          <p:nvPr/>
        </p:nvCxnSpPr>
        <p:spPr bwMode="auto">
          <a:xfrm flipV="1">
            <a:off x="9149877" y="3991591"/>
            <a:ext cx="0" cy="604744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9181375" y="2520543"/>
            <a:ext cx="0" cy="481826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9940625" y="3520287"/>
            <a:ext cx="605488" cy="3464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303632" y="1139429"/>
            <a:ext cx="5937417" cy="5262675"/>
          </a:xfrm>
        </p:spPr>
        <p:txBody>
          <a:bodyPr>
            <a:normAutofit/>
          </a:bodyPr>
          <a:lstStyle/>
          <a:p>
            <a:r>
              <a:rPr lang="en-GB" sz="2800" dirty="0" err="1" smtClean="0"/>
              <a:t>Geolocate</a:t>
            </a:r>
            <a:r>
              <a:rPr lang="en-GB" sz="2800" dirty="0" smtClean="0"/>
              <a:t> using </a:t>
            </a:r>
            <a:r>
              <a:rPr lang="en-GB" sz="2800" dirty="0"/>
              <a:t>o</a:t>
            </a:r>
            <a:r>
              <a:rPr lang="en-GB" sz="2800" dirty="0" smtClean="0"/>
              <a:t>rbit state and data record timestamps (leap seconds matter).</a:t>
            </a:r>
          </a:p>
          <a:p>
            <a:r>
              <a:rPr lang="en-GB" sz="2800" dirty="0"/>
              <a:t>Use Aux files to convert echo to </a:t>
            </a:r>
            <a:r>
              <a:rPr lang="en-GB" sz="2800" dirty="0" err="1"/>
              <a:t>Radiometrically</a:t>
            </a:r>
            <a:r>
              <a:rPr lang="en-GB" sz="2800" dirty="0"/>
              <a:t> calibrated backscattering </a:t>
            </a:r>
            <a:r>
              <a:rPr lang="en-GB" sz="2800" dirty="0" smtClean="0"/>
              <a:t>coefficients.</a:t>
            </a:r>
          </a:p>
          <a:p>
            <a:r>
              <a:rPr lang="en-GB" sz="2800" dirty="0" smtClean="0"/>
              <a:t>Add quality flags.</a:t>
            </a:r>
          </a:p>
          <a:p>
            <a:r>
              <a:rPr lang="en-GB" sz="2800" dirty="0" smtClean="0"/>
              <a:t>Compute resampled products.</a:t>
            </a:r>
            <a:endParaRPr lang="en-GB" sz="2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10540529" y="3009351"/>
            <a:ext cx="1138844" cy="928255"/>
            <a:chOff x="1483822" y="2837411"/>
            <a:chExt cx="1138844" cy="92825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1546168" y="2837411"/>
              <a:ext cx="1014153" cy="928255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83822" y="3077786"/>
              <a:ext cx="11388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kern="100" spc="-100" dirty="0" smtClean="0">
                  <a:solidFill>
                    <a:schemeClr val="tx2"/>
                  </a:solidFill>
                  <a:latin typeface="Bahnschrift Light" panose="020B0502040204020203" pitchFamily="34" charset="0"/>
                  <a:ea typeface="Roboto" panose="02000000000000000000" pitchFamily="2" charset="0"/>
                </a:rPr>
                <a:t>Level 1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8491923" y="3309334"/>
            <a:ext cx="137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1800" kern="100" spc="-100" dirty="0">
                <a:solidFill>
                  <a:srgbClr val="FFFFFF"/>
                </a:solidFill>
                <a:latin typeface="Bahnschrift Light" panose="020B0502040204020203" pitchFamily="34" charset="0"/>
                <a:ea typeface="Roboto" panose="02000000000000000000" pitchFamily="2" charset="0"/>
              </a:rPr>
              <a:t>L1 Processor</a:t>
            </a:r>
          </a:p>
        </p:txBody>
      </p:sp>
    </p:spTree>
    <p:extLst>
      <p:ext uri="{BB962C8B-B14F-4D97-AF65-F5344CB8AC3E}">
        <p14:creationId xmlns:p14="http://schemas.microsoft.com/office/powerpoint/2010/main" val="2678599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SZF </a:t>
            </a:r>
            <a:r>
              <a:rPr lang="en-GB" dirty="0"/>
              <a:t>M</a:t>
            </a:r>
            <a:r>
              <a:rPr lang="en-GB" dirty="0" smtClean="0"/>
              <a:t>akie demo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75" y="825817"/>
            <a:ext cx="89820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64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SZR Makie demo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77" y="933443"/>
            <a:ext cx="6643254" cy="5545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45053" y="1139429"/>
                <a:ext cx="5682169" cy="52626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𝑎𝑓𝑡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Scaled from -36 dB to -10 dB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45053" y="1139429"/>
                <a:ext cx="5682169" cy="5262675"/>
              </a:xfrm>
              <a:blipFill>
                <a:blip r:embed="rId3"/>
                <a:stretch>
                  <a:fillRect l="-2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56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2 – Winds Geophysical  model (KNMI)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𝑔𝑚𝑓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4" y="2003367"/>
            <a:ext cx="5187019" cy="4093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722" y="2364536"/>
            <a:ext cx="5402872" cy="33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49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Introduction to </a:t>
            </a:r>
            <a:r>
              <a:rPr lang="en-GB" sz="2800" dirty="0" smtClean="0">
                <a:solidFill>
                  <a:schemeClr val="bg1"/>
                </a:solidFill>
              </a:rPr>
              <a:t>EUMETSAT</a:t>
            </a:r>
            <a:r>
              <a:rPr lang="en-GB" sz="2800" dirty="0">
                <a:solidFill>
                  <a:schemeClr val="bg1"/>
                </a:solidFill>
              </a:rPr>
              <a:t>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The </a:t>
            </a:r>
            <a:r>
              <a:rPr lang="en-GB" sz="2800" dirty="0">
                <a:solidFill>
                  <a:schemeClr val="bg1"/>
                </a:solidFill>
              </a:rPr>
              <a:t>EO processing </a:t>
            </a:r>
            <a:r>
              <a:rPr lang="en-GB" sz="2800" dirty="0" smtClean="0">
                <a:solidFill>
                  <a:schemeClr val="bg1"/>
                </a:solidFill>
              </a:rPr>
              <a:t>chain, </a:t>
            </a:r>
            <a:r>
              <a:rPr lang="en-GB" sz="2800" dirty="0" err="1" smtClean="0">
                <a:solidFill>
                  <a:schemeClr val="bg1"/>
                </a:solidFill>
              </a:rPr>
              <a:t>scatterometry</a:t>
            </a:r>
            <a:r>
              <a:rPr lang="en-GB" sz="2800" dirty="0" smtClean="0">
                <a:solidFill>
                  <a:schemeClr val="bg1"/>
                </a:solidFill>
              </a:rPr>
              <a:t> as an example.</a:t>
            </a:r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How we use Julia in my team.</a:t>
            </a:r>
          </a:p>
          <a:p>
            <a:r>
              <a:rPr lang="en-GB" sz="2800" dirty="0">
                <a:solidFill>
                  <a:schemeClr val="bg1"/>
                </a:solidFill>
              </a:rPr>
              <a:t>My personal view on Julia for EO processing.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81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2 – </a:t>
            </a:r>
            <a:r>
              <a:rPr lang="en-GB" dirty="0" smtClean="0"/>
              <a:t>Processing Wind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Done by OSI-SAF.</a:t>
            </a:r>
          </a:p>
          <a:p>
            <a:r>
              <a:rPr lang="en-GB" dirty="0" smtClean="0"/>
              <a:t>Estimate wind speed and direction based on level 1 backscatter.</a:t>
            </a:r>
          </a:p>
          <a:p>
            <a:r>
              <a:rPr lang="en-GB" dirty="0" smtClean="0"/>
              <a:t>Only over ocean.</a:t>
            </a:r>
          </a:p>
          <a:p>
            <a:r>
              <a:rPr lang="en-GB" dirty="0" smtClean="0"/>
              <a:t>Ambiguities corrections.</a:t>
            </a:r>
          </a:p>
          <a:p>
            <a:r>
              <a:rPr lang="en-GB" dirty="0" smtClean="0"/>
              <a:t>Distance to model function.</a:t>
            </a:r>
          </a:p>
          <a:p>
            <a:r>
              <a:rPr lang="en-GB" dirty="0" smtClean="0"/>
              <a:t>Quality flag.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145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Winds Makie demo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51" y="876127"/>
            <a:ext cx="8317663" cy="52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01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56" y="975359"/>
            <a:ext cx="8960786" cy="5474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Soil moisture Makie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141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Beyond level 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Not my area of expertise.</a:t>
            </a:r>
          </a:p>
          <a:p>
            <a:r>
              <a:rPr lang="en-GB" dirty="0" smtClean="0"/>
              <a:t>Fusion products.</a:t>
            </a:r>
          </a:p>
          <a:p>
            <a:r>
              <a:rPr lang="en-GB" dirty="0" smtClean="0"/>
              <a:t>Interpolations.</a:t>
            </a:r>
          </a:p>
          <a:p>
            <a:r>
              <a:rPr lang="en-GB" dirty="0" smtClean="0"/>
              <a:t>More complex products.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70" y="1058234"/>
            <a:ext cx="6445296" cy="434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62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Introduction to EUMETASAT.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The </a:t>
            </a:r>
            <a:r>
              <a:rPr lang="en-GB" sz="2800" dirty="0">
                <a:solidFill>
                  <a:schemeClr val="bg1"/>
                </a:solidFill>
              </a:rPr>
              <a:t>EO processing </a:t>
            </a:r>
            <a:r>
              <a:rPr lang="en-GB" sz="2800" dirty="0" smtClean="0">
                <a:solidFill>
                  <a:schemeClr val="bg1"/>
                </a:solidFill>
              </a:rPr>
              <a:t>chain, </a:t>
            </a:r>
            <a:r>
              <a:rPr lang="en-GB" sz="2800" dirty="0" err="1" smtClean="0">
                <a:solidFill>
                  <a:schemeClr val="bg1"/>
                </a:solidFill>
              </a:rPr>
              <a:t>scatterometry</a:t>
            </a:r>
            <a:r>
              <a:rPr lang="en-GB" sz="2800" dirty="0" smtClean="0">
                <a:solidFill>
                  <a:schemeClr val="bg1"/>
                </a:solidFill>
              </a:rPr>
              <a:t> as an </a:t>
            </a:r>
            <a:r>
              <a:rPr lang="en-GB" sz="2800" dirty="0">
                <a:solidFill>
                  <a:schemeClr val="bg1"/>
                </a:solidFill>
              </a:rPr>
              <a:t>example.</a:t>
            </a:r>
          </a:p>
          <a:p>
            <a:r>
              <a:rPr lang="en-GB" sz="2800" b="1" dirty="0" smtClean="0">
                <a:solidFill>
                  <a:schemeClr val="accent6">
                    <a:lumMod val="10000"/>
                  </a:schemeClr>
                </a:solidFill>
              </a:rPr>
              <a:t>How we use Julia in my team.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My </a:t>
            </a:r>
            <a:r>
              <a:rPr lang="en-GB" sz="2800" dirty="0">
                <a:solidFill>
                  <a:schemeClr val="bg1"/>
                </a:solidFill>
              </a:rPr>
              <a:t>personal view on Julia for EO processing.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217"/>
          <a:stretch/>
        </p:blipFill>
        <p:spPr>
          <a:xfrm>
            <a:off x="136004" y="-14414"/>
            <a:ext cx="656476" cy="6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33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Julia used for at EUMETSAT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Julia is a niche at EUMETSAT</a:t>
            </a:r>
          </a:p>
          <a:p>
            <a:r>
              <a:rPr lang="en-GB" dirty="0" smtClean="0"/>
              <a:t>Visualisation</a:t>
            </a:r>
          </a:p>
          <a:p>
            <a:r>
              <a:rPr lang="en-GB" dirty="0" smtClean="0"/>
              <a:t>Monitoring</a:t>
            </a:r>
            <a:r>
              <a:rPr lang="en-GB" dirty="0"/>
              <a:t> </a:t>
            </a:r>
            <a:r>
              <a:rPr lang="en-GB" dirty="0" smtClean="0"/>
              <a:t>of science data</a:t>
            </a:r>
          </a:p>
          <a:p>
            <a:r>
              <a:rPr lang="en-GB" dirty="0" smtClean="0"/>
              <a:t>Tools for calibration</a:t>
            </a:r>
          </a:p>
          <a:p>
            <a:r>
              <a:rPr lang="en-GB" dirty="0" smtClean="0"/>
              <a:t>Regression testing</a:t>
            </a:r>
          </a:p>
          <a:p>
            <a:r>
              <a:rPr lang="en-GB" dirty="0" smtClean="0"/>
              <a:t>Prototyping</a:t>
            </a:r>
          </a:p>
          <a:p>
            <a:endParaRPr lang="en-GB" dirty="0"/>
          </a:p>
          <a:p>
            <a:r>
              <a:rPr lang="en-GB" b="1" dirty="0" smtClean="0"/>
              <a:t>Julia is not used in the operational processing chain</a:t>
            </a:r>
          </a:p>
        </p:txBody>
      </p:sp>
    </p:spTree>
    <p:extLst>
      <p:ext uri="{BB962C8B-B14F-4D97-AF65-F5344CB8AC3E}">
        <p14:creationId xmlns:p14="http://schemas.microsoft.com/office/powerpoint/2010/main" val="3878418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Introduction to EUMETASAT.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The </a:t>
            </a:r>
            <a:r>
              <a:rPr lang="en-GB" sz="2800" dirty="0">
                <a:solidFill>
                  <a:schemeClr val="bg1"/>
                </a:solidFill>
              </a:rPr>
              <a:t>EO processing </a:t>
            </a:r>
            <a:r>
              <a:rPr lang="en-GB" sz="2800" dirty="0" smtClean="0">
                <a:solidFill>
                  <a:schemeClr val="bg1"/>
                </a:solidFill>
              </a:rPr>
              <a:t>chain, </a:t>
            </a:r>
            <a:r>
              <a:rPr lang="en-GB" sz="2800" dirty="0" err="1">
                <a:solidFill>
                  <a:schemeClr val="bg1"/>
                </a:solidFill>
              </a:rPr>
              <a:t>scatterometry</a:t>
            </a:r>
            <a:r>
              <a:rPr lang="en-GB" sz="2800" dirty="0">
                <a:solidFill>
                  <a:schemeClr val="bg1"/>
                </a:solidFill>
              </a:rPr>
              <a:t> as </a:t>
            </a:r>
            <a:r>
              <a:rPr lang="en-GB" sz="2800" dirty="0" smtClean="0">
                <a:solidFill>
                  <a:schemeClr val="bg1"/>
                </a:solidFill>
              </a:rPr>
              <a:t>an example</a:t>
            </a:r>
            <a:r>
              <a:rPr lang="en-GB" sz="2800" dirty="0">
                <a:solidFill>
                  <a:schemeClr val="bg1"/>
                </a:solidFill>
              </a:rPr>
              <a:t>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How </a:t>
            </a:r>
            <a:r>
              <a:rPr lang="en-GB" sz="2800" dirty="0">
                <a:solidFill>
                  <a:schemeClr val="bg1"/>
                </a:solidFill>
              </a:rPr>
              <a:t>we use Julia in my team.</a:t>
            </a:r>
          </a:p>
          <a:p>
            <a:r>
              <a:rPr lang="en-GB" sz="2800" b="1" dirty="0">
                <a:solidFill>
                  <a:schemeClr val="accent6">
                    <a:lumMod val="10000"/>
                  </a:schemeClr>
                </a:solidFill>
              </a:rPr>
              <a:t>My personal view on Julia for EO processing.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217"/>
          <a:stretch/>
        </p:blipFill>
        <p:spPr>
          <a:xfrm>
            <a:off x="136004" y="-14414"/>
            <a:ext cx="656476" cy="6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64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My personal view on Julia for EO processing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Opportunities </a:t>
            </a:r>
            <a:endParaRPr lang="en-GB" dirty="0"/>
          </a:p>
          <a:p>
            <a:pPr lvl="1"/>
            <a:r>
              <a:rPr lang="en-GB" dirty="0" smtClean="0"/>
              <a:t>High performance scientific computing.</a:t>
            </a:r>
          </a:p>
          <a:p>
            <a:pPr lvl="1"/>
            <a:r>
              <a:rPr lang="en-GB" dirty="0" smtClean="0"/>
              <a:t>Composability via package could improve reusability.</a:t>
            </a:r>
          </a:p>
          <a:p>
            <a:pPr lvl="1"/>
            <a:r>
              <a:rPr lang="en-GB" dirty="0" smtClean="0"/>
              <a:t>More open source.</a:t>
            </a:r>
          </a:p>
          <a:p>
            <a:pPr lvl="1"/>
            <a:r>
              <a:rPr lang="en-GB" dirty="0" smtClean="0"/>
              <a:t>Flexible data types. </a:t>
            </a:r>
          </a:p>
          <a:p>
            <a:pPr lvl="1"/>
            <a:r>
              <a:rPr lang="en-GB" dirty="0" smtClean="0"/>
              <a:t>Potential in the whole chain. From L0 processing to large weather models.</a:t>
            </a:r>
          </a:p>
          <a:p>
            <a:r>
              <a:rPr lang="en-GB" dirty="0" smtClean="0"/>
              <a:t>Challenges</a:t>
            </a:r>
          </a:p>
          <a:p>
            <a:pPr lvl="1"/>
            <a:r>
              <a:rPr lang="en-GB" dirty="0" smtClean="0"/>
              <a:t>EUMETSATS is not a first mover (Long operational programs).</a:t>
            </a:r>
          </a:p>
          <a:p>
            <a:pPr lvl="1"/>
            <a:r>
              <a:rPr lang="en-GB" dirty="0"/>
              <a:t>Awareness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Industry uptake.</a:t>
            </a:r>
          </a:p>
          <a:p>
            <a:pPr lvl="1"/>
            <a:r>
              <a:rPr lang="en-GB" dirty="0" smtClean="0"/>
              <a:t>Maturity.</a:t>
            </a:r>
          </a:p>
          <a:p>
            <a:pPr lvl="1"/>
            <a:r>
              <a:rPr lang="en-GB" dirty="0"/>
              <a:t>O</a:t>
            </a:r>
            <a:r>
              <a:rPr lang="en-GB" dirty="0" smtClean="0"/>
              <a:t>pen source </a:t>
            </a:r>
            <a:r>
              <a:rPr lang="en-GB" dirty="0"/>
              <a:t>vs proprietary information.</a:t>
            </a:r>
          </a:p>
        </p:txBody>
      </p:sp>
    </p:spTree>
    <p:extLst>
      <p:ext uri="{BB962C8B-B14F-4D97-AF65-F5344CB8AC3E}">
        <p14:creationId xmlns:p14="http://schemas.microsoft.com/office/powerpoint/2010/main" val="1238882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My personal view on Julia for EO processing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road forward.</a:t>
            </a:r>
          </a:p>
          <a:p>
            <a:pPr lvl="1"/>
            <a:r>
              <a:rPr lang="en-GB" dirty="0" smtClean="0"/>
              <a:t>I hope to publish </a:t>
            </a:r>
            <a:r>
              <a:rPr lang="en-GB" dirty="0" err="1" smtClean="0"/>
              <a:t>AscatData.jl</a:t>
            </a:r>
            <a:r>
              <a:rPr lang="en-GB" dirty="0" smtClean="0"/>
              <a:t>.</a:t>
            </a:r>
            <a:endParaRPr lang="en-GB" dirty="0"/>
          </a:p>
          <a:p>
            <a:pPr lvl="1"/>
            <a:r>
              <a:rPr lang="en-GB" dirty="0" smtClean="0"/>
              <a:t>Contribute to open source packages relevant for EUMETSAT.</a:t>
            </a:r>
          </a:p>
          <a:p>
            <a:pPr lvl="1"/>
            <a:r>
              <a:rPr lang="en-GB" dirty="0" smtClean="0"/>
              <a:t>Prove the value of Julia through non-operational tools.</a:t>
            </a:r>
          </a:p>
          <a:p>
            <a:pPr lvl="1"/>
            <a:r>
              <a:rPr lang="en-GB" dirty="0" smtClean="0"/>
              <a:t>Keep an eye out for first movers.</a:t>
            </a:r>
          </a:p>
          <a:p>
            <a:pPr lvl="1"/>
            <a:r>
              <a:rPr lang="en-GB" dirty="0" smtClean="0"/>
              <a:t>Advocate for Julia at EUMETSAT.</a:t>
            </a:r>
          </a:p>
        </p:txBody>
      </p:sp>
    </p:spTree>
    <p:extLst>
      <p:ext uri="{BB962C8B-B14F-4D97-AF65-F5344CB8AC3E}">
        <p14:creationId xmlns:p14="http://schemas.microsoft.com/office/powerpoint/2010/main" val="2035036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Engage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35040" y="1139430"/>
            <a:ext cx="5737352" cy="4970426"/>
          </a:xfrm>
        </p:spPr>
        <p:txBody>
          <a:bodyPr>
            <a:normAutofit/>
          </a:bodyPr>
          <a:lstStyle/>
          <a:p>
            <a:r>
              <a:rPr lang="en-GB" dirty="0" smtClean="0"/>
              <a:t>Use </a:t>
            </a:r>
            <a:r>
              <a:rPr lang="en-GB" dirty="0"/>
              <a:t>the data. </a:t>
            </a:r>
            <a:r>
              <a:rPr lang="en-GB" dirty="0">
                <a:hlinkClick r:id="rId2"/>
              </a:rPr>
              <a:t>https://data.eumetsat.int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endParaRPr lang="en-GB" dirty="0"/>
          </a:p>
          <a:p>
            <a:r>
              <a:rPr lang="en-GB" dirty="0" smtClean="0"/>
              <a:t>EUMETSAT </a:t>
            </a:r>
            <a:r>
              <a:rPr lang="en-GB" dirty="0"/>
              <a:t>Meteorological Satellite Conference 2024</a:t>
            </a:r>
          </a:p>
          <a:p>
            <a:r>
              <a:rPr lang="en-GB" dirty="0" smtClean="0"/>
              <a:t>I hope to see Julia users at the conference.</a:t>
            </a:r>
          </a:p>
          <a:p>
            <a:r>
              <a:rPr lang="en-GB" dirty="0" smtClean="0"/>
              <a:t>Early </a:t>
            </a:r>
            <a:r>
              <a:rPr lang="en-GB" dirty="0"/>
              <a:t>Career Scientists </a:t>
            </a:r>
            <a:r>
              <a:rPr lang="en-GB" dirty="0" smtClean="0"/>
              <a:t>Initiative (Under 32 and under 2 years work experience)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546" r="35006"/>
          <a:stretch/>
        </p:blipFill>
        <p:spPr>
          <a:xfrm>
            <a:off x="457200" y="1139430"/>
            <a:ext cx="5286895" cy="40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63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6">
                    <a:lumMod val="10000"/>
                  </a:schemeClr>
                </a:solidFill>
              </a:rPr>
              <a:t>Introduction to EUMETASAT</a:t>
            </a:r>
            <a:r>
              <a:rPr lang="en-GB" sz="2800"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The </a:t>
            </a:r>
            <a:r>
              <a:rPr lang="en-GB" sz="2800" dirty="0">
                <a:solidFill>
                  <a:schemeClr val="bg1"/>
                </a:solidFill>
              </a:rPr>
              <a:t>EO processing </a:t>
            </a:r>
            <a:r>
              <a:rPr lang="en-GB" sz="2800" dirty="0" smtClean="0">
                <a:solidFill>
                  <a:schemeClr val="bg1"/>
                </a:solidFill>
              </a:rPr>
              <a:t>chain, </a:t>
            </a:r>
            <a:r>
              <a:rPr lang="en-GB" sz="2800" dirty="0" err="1" smtClean="0">
                <a:solidFill>
                  <a:schemeClr val="bg1"/>
                </a:solidFill>
              </a:rPr>
              <a:t>scatterometry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>
                <a:solidFill>
                  <a:schemeClr val="bg1"/>
                </a:solidFill>
              </a:rPr>
              <a:t>as an example.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How </a:t>
            </a:r>
            <a:r>
              <a:rPr lang="en-GB" sz="2800" dirty="0">
                <a:solidFill>
                  <a:schemeClr val="bg1"/>
                </a:solidFill>
              </a:rPr>
              <a:t>we use Julia in my team.</a:t>
            </a:r>
          </a:p>
          <a:p>
            <a:r>
              <a:rPr lang="en-GB" sz="2800" dirty="0">
                <a:solidFill>
                  <a:schemeClr val="bg1"/>
                </a:solidFill>
              </a:rPr>
              <a:t>My personal view on Julia for EO processing.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217"/>
          <a:stretch/>
        </p:blipFill>
        <p:spPr>
          <a:xfrm>
            <a:off x="136004" y="-14414"/>
            <a:ext cx="656476" cy="6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36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lvl="0"/>
            <a:r>
              <a:rPr lang="en-GB" sz="2800" dirty="0">
                <a:solidFill>
                  <a:srgbClr val="38484E"/>
                </a:solidFill>
                <a:latin typeface="Bahnschrift SemiLight"/>
              </a:rPr>
              <a:t>Thank you!</a:t>
            </a:r>
          </a:p>
          <a:p>
            <a:pPr lvl="0"/>
            <a:r>
              <a:rPr lang="en-GB" sz="2000" dirty="0">
                <a:solidFill>
                  <a:srgbClr val="38484E"/>
                </a:solidFill>
                <a:latin typeface="Bahnschrift Light"/>
                <a:ea typeface="Roboto Light" panose="02000000000000000000" pitchFamily="2" charset="0"/>
              </a:rPr>
              <a:t>Questions are welcome.</a:t>
            </a:r>
          </a:p>
        </p:txBody>
      </p:sp>
    </p:spTree>
    <p:extLst>
      <p:ext uri="{BB962C8B-B14F-4D97-AF65-F5344CB8AC3E}">
        <p14:creationId xmlns:p14="http://schemas.microsoft.com/office/powerpoint/2010/main" val="1881492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An intergovernmental organisation with 30 member states</a:t>
            </a:r>
          </a:p>
        </p:txBody>
      </p:sp>
      <p:grpSp>
        <p:nvGrpSpPr>
          <p:cNvPr id="341" name="Group 340"/>
          <p:cNvGrpSpPr/>
          <p:nvPr/>
        </p:nvGrpSpPr>
        <p:grpSpPr>
          <a:xfrm>
            <a:off x="509906" y="3235986"/>
            <a:ext cx="709613" cy="465503"/>
            <a:chOff x="509906" y="2963031"/>
            <a:chExt cx="709613" cy="465503"/>
          </a:xfrm>
        </p:grpSpPr>
        <p:grpSp>
          <p:nvGrpSpPr>
            <p:cNvPr id="64" name="Group 54"/>
            <p:cNvGrpSpPr>
              <a:grpSpLocks/>
            </p:cNvGrpSpPr>
            <p:nvPr/>
          </p:nvGrpSpPr>
          <p:grpSpPr bwMode="auto">
            <a:xfrm>
              <a:off x="671037" y="2963031"/>
              <a:ext cx="387350" cy="249238"/>
              <a:chOff x="1117" y="2394"/>
              <a:chExt cx="244" cy="157"/>
            </a:xfrm>
          </p:grpSpPr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1117" y="2394"/>
                <a:ext cx="244" cy="157"/>
              </a:xfrm>
              <a:custGeom>
                <a:avLst/>
                <a:gdLst>
                  <a:gd name="T0" fmla="*/ 244 w 244"/>
                  <a:gd name="T1" fmla="*/ 157 h 157"/>
                  <a:gd name="T2" fmla="*/ 0 w 244"/>
                  <a:gd name="T3" fmla="*/ 157 h 157"/>
                  <a:gd name="T4" fmla="*/ 0 w 244"/>
                  <a:gd name="T5" fmla="*/ 0 h 157"/>
                  <a:gd name="T6" fmla="*/ 244 w 244"/>
                  <a:gd name="T7" fmla="*/ 0 h 157"/>
                  <a:gd name="T8" fmla="*/ 244 w 244"/>
                  <a:gd name="T9" fmla="*/ 157 h 157"/>
                  <a:gd name="T10" fmla="*/ 244 w 244"/>
                  <a:gd name="T11" fmla="*/ 15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7"/>
                  <a:gd name="T20" fmla="*/ 244 w 244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7">
                    <a:moveTo>
                      <a:pt x="244" y="157"/>
                    </a:moveTo>
                    <a:lnTo>
                      <a:pt x="0" y="157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15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56"/>
              <p:cNvSpPr>
                <a:spLocks/>
              </p:cNvSpPr>
              <p:nvPr/>
            </p:nvSpPr>
            <p:spPr bwMode="auto">
              <a:xfrm>
                <a:off x="1117" y="2394"/>
                <a:ext cx="35" cy="34"/>
              </a:xfrm>
              <a:custGeom>
                <a:avLst/>
                <a:gdLst>
                  <a:gd name="T0" fmla="*/ 35 w 35"/>
                  <a:gd name="T1" fmla="*/ 34 h 34"/>
                  <a:gd name="T2" fmla="*/ 0 w 35"/>
                  <a:gd name="T3" fmla="*/ 34 h 34"/>
                  <a:gd name="T4" fmla="*/ 0 w 35"/>
                  <a:gd name="T5" fmla="*/ 0 h 34"/>
                  <a:gd name="T6" fmla="*/ 35 w 35"/>
                  <a:gd name="T7" fmla="*/ 0 h 34"/>
                  <a:gd name="T8" fmla="*/ 35 w 35"/>
                  <a:gd name="T9" fmla="*/ 34 h 34"/>
                  <a:gd name="T10" fmla="*/ 35 w 35"/>
                  <a:gd name="T11" fmla="*/ 34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"/>
                  <a:gd name="T19" fmla="*/ 0 h 34"/>
                  <a:gd name="T20" fmla="*/ 35 w 35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" h="34">
                    <a:moveTo>
                      <a:pt x="35" y="34"/>
                    </a:moveTo>
                    <a:lnTo>
                      <a:pt x="0" y="34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34"/>
                    </a:lnTo>
                    <a:close/>
                  </a:path>
                </a:pathLst>
              </a:custGeom>
              <a:solidFill>
                <a:srgbClr val="34AAC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1117" y="2445"/>
                <a:ext cx="35" cy="33"/>
              </a:xfrm>
              <a:custGeom>
                <a:avLst/>
                <a:gdLst>
                  <a:gd name="T0" fmla="*/ 35 w 35"/>
                  <a:gd name="T1" fmla="*/ 33 h 33"/>
                  <a:gd name="T2" fmla="*/ 0 w 35"/>
                  <a:gd name="T3" fmla="*/ 33 h 33"/>
                  <a:gd name="T4" fmla="*/ 0 w 35"/>
                  <a:gd name="T5" fmla="*/ 0 h 33"/>
                  <a:gd name="T6" fmla="*/ 35 w 35"/>
                  <a:gd name="T7" fmla="*/ 0 h 33"/>
                  <a:gd name="T8" fmla="*/ 35 w 35"/>
                  <a:gd name="T9" fmla="*/ 33 h 33"/>
                  <a:gd name="T10" fmla="*/ 35 w 35"/>
                  <a:gd name="T11" fmla="*/ 33 h 3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"/>
                  <a:gd name="T19" fmla="*/ 0 h 33"/>
                  <a:gd name="T20" fmla="*/ 35 w 35"/>
                  <a:gd name="T21" fmla="*/ 33 h 3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" h="33">
                    <a:moveTo>
                      <a:pt x="35" y="33"/>
                    </a:moveTo>
                    <a:lnTo>
                      <a:pt x="0" y="33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33"/>
                    </a:lnTo>
                    <a:close/>
                  </a:path>
                </a:pathLst>
              </a:custGeom>
              <a:solidFill>
                <a:srgbClr val="34AAC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1176" y="2394"/>
                <a:ext cx="36" cy="34"/>
              </a:xfrm>
              <a:custGeom>
                <a:avLst/>
                <a:gdLst>
                  <a:gd name="T0" fmla="*/ 36 w 36"/>
                  <a:gd name="T1" fmla="*/ 34 h 34"/>
                  <a:gd name="T2" fmla="*/ 0 w 36"/>
                  <a:gd name="T3" fmla="*/ 34 h 34"/>
                  <a:gd name="T4" fmla="*/ 0 w 36"/>
                  <a:gd name="T5" fmla="*/ 0 h 34"/>
                  <a:gd name="T6" fmla="*/ 36 w 36"/>
                  <a:gd name="T7" fmla="*/ 0 h 34"/>
                  <a:gd name="T8" fmla="*/ 36 w 36"/>
                  <a:gd name="T9" fmla="*/ 34 h 34"/>
                  <a:gd name="T10" fmla="*/ 36 w 36"/>
                  <a:gd name="T11" fmla="*/ 34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6"/>
                  <a:gd name="T19" fmla="*/ 0 h 34"/>
                  <a:gd name="T20" fmla="*/ 36 w 36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6" h="34">
                    <a:moveTo>
                      <a:pt x="36" y="34"/>
                    </a:moveTo>
                    <a:lnTo>
                      <a:pt x="0" y="34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34"/>
                    </a:lnTo>
                    <a:close/>
                  </a:path>
                </a:pathLst>
              </a:custGeom>
              <a:solidFill>
                <a:srgbClr val="34AAC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1176" y="2445"/>
                <a:ext cx="36" cy="33"/>
              </a:xfrm>
              <a:custGeom>
                <a:avLst/>
                <a:gdLst>
                  <a:gd name="T0" fmla="*/ 36 w 36"/>
                  <a:gd name="T1" fmla="*/ 33 h 33"/>
                  <a:gd name="T2" fmla="*/ 0 w 36"/>
                  <a:gd name="T3" fmla="*/ 33 h 33"/>
                  <a:gd name="T4" fmla="*/ 0 w 36"/>
                  <a:gd name="T5" fmla="*/ 0 h 33"/>
                  <a:gd name="T6" fmla="*/ 36 w 36"/>
                  <a:gd name="T7" fmla="*/ 0 h 33"/>
                  <a:gd name="T8" fmla="*/ 36 w 36"/>
                  <a:gd name="T9" fmla="*/ 33 h 33"/>
                  <a:gd name="T10" fmla="*/ 36 w 36"/>
                  <a:gd name="T11" fmla="*/ 33 h 3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6"/>
                  <a:gd name="T19" fmla="*/ 0 h 33"/>
                  <a:gd name="T20" fmla="*/ 36 w 36"/>
                  <a:gd name="T21" fmla="*/ 33 h 3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6" h="33">
                    <a:moveTo>
                      <a:pt x="36" y="33"/>
                    </a:moveTo>
                    <a:lnTo>
                      <a:pt x="0" y="3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33"/>
                    </a:lnTo>
                    <a:close/>
                  </a:path>
                </a:pathLst>
              </a:custGeom>
              <a:solidFill>
                <a:srgbClr val="34AAC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1117" y="2500"/>
                <a:ext cx="244" cy="17"/>
              </a:xfrm>
              <a:custGeom>
                <a:avLst/>
                <a:gdLst>
                  <a:gd name="T0" fmla="*/ 244 w 244"/>
                  <a:gd name="T1" fmla="*/ 0 h 17"/>
                  <a:gd name="T2" fmla="*/ 0 w 244"/>
                  <a:gd name="T3" fmla="*/ 0 h 17"/>
                  <a:gd name="T4" fmla="*/ 0 w 244"/>
                  <a:gd name="T5" fmla="*/ 17 h 17"/>
                  <a:gd name="T6" fmla="*/ 244 w 244"/>
                  <a:gd name="T7" fmla="*/ 17 h 17"/>
                  <a:gd name="T8" fmla="*/ 244 w 244"/>
                  <a:gd name="T9" fmla="*/ 0 h 17"/>
                  <a:gd name="T10" fmla="*/ 244 w 244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7"/>
                  <a:gd name="T20" fmla="*/ 244 w 244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7">
                    <a:moveTo>
                      <a:pt x="244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244" y="17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34AAC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1117" y="2534"/>
                <a:ext cx="244" cy="17"/>
              </a:xfrm>
              <a:custGeom>
                <a:avLst/>
                <a:gdLst>
                  <a:gd name="T0" fmla="*/ 244 w 244"/>
                  <a:gd name="T1" fmla="*/ 0 h 17"/>
                  <a:gd name="T2" fmla="*/ 0 w 244"/>
                  <a:gd name="T3" fmla="*/ 0 h 17"/>
                  <a:gd name="T4" fmla="*/ 0 w 244"/>
                  <a:gd name="T5" fmla="*/ 17 h 17"/>
                  <a:gd name="T6" fmla="*/ 244 w 244"/>
                  <a:gd name="T7" fmla="*/ 17 h 17"/>
                  <a:gd name="T8" fmla="*/ 244 w 244"/>
                  <a:gd name="T9" fmla="*/ 0 h 17"/>
                  <a:gd name="T10" fmla="*/ 244 w 244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7"/>
                  <a:gd name="T20" fmla="*/ 244 w 244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7">
                    <a:moveTo>
                      <a:pt x="244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244" y="17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34AAC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1212" y="2428"/>
                <a:ext cx="149" cy="17"/>
              </a:xfrm>
              <a:custGeom>
                <a:avLst/>
                <a:gdLst>
                  <a:gd name="T0" fmla="*/ 149 w 149"/>
                  <a:gd name="T1" fmla="*/ 0 h 17"/>
                  <a:gd name="T2" fmla="*/ 0 w 149"/>
                  <a:gd name="T3" fmla="*/ 0 h 17"/>
                  <a:gd name="T4" fmla="*/ 0 w 149"/>
                  <a:gd name="T5" fmla="*/ 17 h 17"/>
                  <a:gd name="T6" fmla="*/ 149 w 149"/>
                  <a:gd name="T7" fmla="*/ 17 h 17"/>
                  <a:gd name="T8" fmla="*/ 149 w 149"/>
                  <a:gd name="T9" fmla="*/ 0 h 17"/>
                  <a:gd name="T10" fmla="*/ 149 w 149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9"/>
                  <a:gd name="T19" fmla="*/ 0 h 17"/>
                  <a:gd name="T20" fmla="*/ 149 w 149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9" h="17">
                    <a:moveTo>
                      <a:pt x="149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49" y="1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34AAC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1212" y="2394"/>
                <a:ext cx="149" cy="17"/>
              </a:xfrm>
              <a:custGeom>
                <a:avLst/>
                <a:gdLst>
                  <a:gd name="T0" fmla="*/ 149 w 149"/>
                  <a:gd name="T1" fmla="*/ 0 h 17"/>
                  <a:gd name="T2" fmla="*/ 0 w 149"/>
                  <a:gd name="T3" fmla="*/ 0 h 17"/>
                  <a:gd name="T4" fmla="*/ 0 w 149"/>
                  <a:gd name="T5" fmla="*/ 17 h 17"/>
                  <a:gd name="T6" fmla="*/ 149 w 149"/>
                  <a:gd name="T7" fmla="*/ 17 h 17"/>
                  <a:gd name="T8" fmla="*/ 149 w 149"/>
                  <a:gd name="T9" fmla="*/ 0 h 17"/>
                  <a:gd name="T10" fmla="*/ 149 w 149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9"/>
                  <a:gd name="T19" fmla="*/ 0 h 17"/>
                  <a:gd name="T20" fmla="*/ 149 w 149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9" h="17">
                    <a:moveTo>
                      <a:pt x="149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49" y="1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34AAC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1212" y="2461"/>
                <a:ext cx="149" cy="17"/>
              </a:xfrm>
              <a:custGeom>
                <a:avLst/>
                <a:gdLst>
                  <a:gd name="T0" fmla="*/ 149 w 149"/>
                  <a:gd name="T1" fmla="*/ 0 h 17"/>
                  <a:gd name="T2" fmla="*/ 0 w 149"/>
                  <a:gd name="T3" fmla="*/ 0 h 17"/>
                  <a:gd name="T4" fmla="*/ 0 w 149"/>
                  <a:gd name="T5" fmla="*/ 17 h 17"/>
                  <a:gd name="T6" fmla="*/ 149 w 149"/>
                  <a:gd name="T7" fmla="*/ 17 h 17"/>
                  <a:gd name="T8" fmla="*/ 149 w 149"/>
                  <a:gd name="T9" fmla="*/ 0 h 17"/>
                  <a:gd name="T10" fmla="*/ 149 w 149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9"/>
                  <a:gd name="T19" fmla="*/ 0 h 17"/>
                  <a:gd name="T20" fmla="*/ 149 w 149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9" h="17">
                    <a:moveTo>
                      <a:pt x="149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49" y="1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34AAC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65"/>
              <p:cNvSpPr>
                <a:spLocks/>
              </p:cNvSpPr>
              <p:nvPr/>
            </p:nvSpPr>
            <p:spPr bwMode="auto">
              <a:xfrm>
                <a:off x="1117" y="2394"/>
                <a:ext cx="244" cy="157"/>
              </a:xfrm>
              <a:custGeom>
                <a:avLst/>
                <a:gdLst>
                  <a:gd name="T0" fmla="*/ 244 w 244"/>
                  <a:gd name="T1" fmla="*/ 157 h 157"/>
                  <a:gd name="T2" fmla="*/ 244 w 244"/>
                  <a:gd name="T3" fmla="*/ 0 h 157"/>
                  <a:gd name="T4" fmla="*/ 0 w 244"/>
                  <a:gd name="T5" fmla="*/ 0 h 157"/>
                  <a:gd name="T6" fmla="*/ 0 w 244"/>
                  <a:gd name="T7" fmla="*/ 157 h 157"/>
                  <a:gd name="T8" fmla="*/ 244 w 244"/>
                  <a:gd name="T9" fmla="*/ 157 h 157"/>
                  <a:gd name="T10" fmla="*/ 244 w 244"/>
                  <a:gd name="T11" fmla="*/ 15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7"/>
                  <a:gd name="T20" fmla="*/ 244 w 244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7">
                    <a:moveTo>
                      <a:pt x="244" y="157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4" y="15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Text Box 173"/>
            <p:cNvSpPr txBox="1">
              <a:spLocks noChangeArrowheads="1"/>
            </p:cNvSpPr>
            <p:nvPr/>
          </p:nvSpPr>
          <p:spPr bwMode="auto">
            <a:xfrm>
              <a:off x="509906" y="3214221"/>
              <a:ext cx="709613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GREECE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4865083" y="3237574"/>
            <a:ext cx="709612" cy="463915"/>
            <a:chOff x="4865083" y="2964619"/>
            <a:chExt cx="709612" cy="463915"/>
          </a:xfrm>
        </p:grpSpPr>
        <p:grpSp>
          <p:nvGrpSpPr>
            <p:cNvPr id="85" name="Group 20"/>
            <p:cNvGrpSpPr>
              <a:grpSpLocks/>
            </p:cNvGrpSpPr>
            <p:nvPr/>
          </p:nvGrpSpPr>
          <p:grpSpPr bwMode="auto">
            <a:xfrm>
              <a:off x="5026214" y="2964619"/>
              <a:ext cx="387350" cy="247650"/>
              <a:chOff x="1117" y="2897"/>
              <a:chExt cx="244" cy="156"/>
            </a:xfrm>
          </p:grpSpPr>
          <p:sp>
            <p:nvSpPr>
              <p:cNvPr id="87" name="Freeform 21"/>
              <p:cNvSpPr>
                <a:spLocks/>
              </p:cNvSpPr>
              <p:nvPr/>
            </p:nvSpPr>
            <p:spPr bwMode="auto">
              <a:xfrm>
                <a:off x="1117" y="2897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22"/>
              <p:cNvSpPr>
                <a:spLocks/>
              </p:cNvSpPr>
              <p:nvPr/>
            </p:nvSpPr>
            <p:spPr bwMode="auto">
              <a:xfrm>
                <a:off x="1117" y="2897"/>
                <a:ext cx="77" cy="156"/>
              </a:xfrm>
              <a:custGeom>
                <a:avLst/>
                <a:gdLst>
                  <a:gd name="T0" fmla="*/ 77 w 77"/>
                  <a:gd name="T1" fmla="*/ 156 h 156"/>
                  <a:gd name="T2" fmla="*/ 77 w 77"/>
                  <a:gd name="T3" fmla="*/ 0 h 156"/>
                  <a:gd name="T4" fmla="*/ 0 w 77"/>
                  <a:gd name="T5" fmla="*/ 0 h 156"/>
                  <a:gd name="T6" fmla="*/ 0 w 77"/>
                  <a:gd name="T7" fmla="*/ 156 h 156"/>
                  <a:gd name="T8" fmla="*/ 77 w 77"/>
                  <a:gd name="T9" fmla="*/ 156 h 156"/>
                  <a:gd name="T10" fmla="*/ 77 w 77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156"/>
                  <a:gd name="T20" fmla="*/ 77 w 77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156">
                    <a:moveTo>
                      <a:pt x="77" y="156"/>
                    </a:moveTo>
                    <a:lnTo>
                      <a:pt x="77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883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23"/>
              <p:cNvSpPr>
                <a:spLocks/>
              </p:cNvSpPr>
              <p:nvPr/>
            </p:nvSpPr>
            <p:spPr bwMode="auto">
              <a:xfrm>
                <a:off x="1277" y="2897"/>
                <a:ext cx="84" cy="156"/>
              </a:xfrm>
              <a:custGeom>
                <a:avLst/>
                <a:gdLst>
                  <a:gd name="T0" fmla="*/ 84 w 84"/>
                  <a:gd name="T1" fmla="*/ 156 h 156"/>
                  <a:gd name="T2" fmla="*/ 84 w 84"/>
                  <a:gd name="T3" fmla="*/ 0 h 156"/>
                  <a:gd name="T4" fmla="*/ 0 w 84"/>
                  <a:gd name="T5" fmla="*/ 0 h 156"/>
                  <a:gd name="T6" fmla="*/ 0 w 84"/>
                  <a:gd name="T7" fmla="*/ 156 h 156"/>
                  <a:gd name="T8" fmla="*/ 84 w 84"/>
                  <a:gd name="T9" fmla="*/ 156 h 156"/>
                  <a:gd name="T10" fmla="*/ 84 w 8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"/>
                  <a:gd name="T19" fmla="*/ 0 h 156"/>
                  <a:gd name="T20" fmla="*/ 84 w 8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" h="156">
                    <a:moveTo>
                      <a:pt x="84" y="156"/>
                    </a:moveTo>
                    <a:lnTo>
                      <a:pt x="8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84" y="156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24"/>
              <p:cNvSpPr>
                <a:spLocks/>
              </p:cNvSpPr>
              <p:nvPr/>
            </p:nvSpPr>
            <p:spPr bwMode="auto">
              <a:xfrm>
                <a:off x="1117" y="2897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6" name="Text Box 175"/>
            <p:cNvSpPr txBox="1">
              <a:spLocks noChangeArrowheads="1"/>
            </p:cNvSpPr>
            <p:nvPr/>
          </p:nvSpPr>
          <p:spPr bwMode="auto">
            <a:xfrm>
              <a:off x="4865083" y="3214221"/>
              <a:ext cx="709612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ITALY</a:t>
              </a:r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3690384" y="3237574"/>
            <a:ext cx="708025" cy="463915"/>
            <a:chOff x="3690384" y="2964619"/>
            <a:chExt cx="708025" cy="463915"/>
          </a:xfrm>
        </p:grpSpPr>
        <p:grpSp>
          <p:nvGrpSpPr>
            <p:cNvPr id="78" name="Group 25"/>
            <p:cNvGrpSpPr>
              <a:grpSpLocks/>
            </p:cNvGrpSpPr>
            <p:nvPr/>
          </p:nvGrpSpPr>
          <p:grpSpPr bwMode="auto">
            <a:xfrm>
              <a:off x="3850721" y="2964619"/>
              <a:ext cx="387350" cy="247650"/>
              <a:chOff x="1117" y="2646"/>
              <a:chExt cx="244" cy="156"/>
            </a:xfrm>
          </p:grpSpPr>
          <p:sp>
            <p:nvSpPr>
              <p:cNvPr id="80" name="Freeform 26"/>
              <p:cNvSpPr>
                <a:spLocks/>
              </p:cNvSpPr>
              <p:nvPr/>
            </p:nvSpPr>
            <p:spPr bwMode="auto">
              <a:xfrm>
                <a:off x="1117" y="2646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27"/>
              <p:cNvSpPr>
                <a:spLocks/>
              </p:cNvSpPr>
              <p:nvPr/>
            </p:nvSpPr>
            <p:spPr bwMode="auto">
              <a:xfrm>
                <a:off x="1117" y="2646"/>
                <a:ext cx="77" cy="156"/>
              </a:xfrm>
              <a:custGeom>
                <a:avLst/>
                <a:gdLst>
                  <a:gd name="T0" fmla="*/ 77 w 77"/>
                  <a:gd name="T1" fmla="*/ 156 h 156"/>
                  <a:gd name="T2" fmla="*/ 77 w 77"/>
                  <a:gd name="T3" fmla="*/ 0 h 156"/>
                  <a:gd name="T4" fmla="*/ 0 w 77"/>
                  <a:gd name="T5" fmla="*/ 0 h 156"/>
                  <a:gd name="T6" fmla="*/ 0 w 77"/>
                  <a:gd name="T7" fmla="*/ 156 h 156"/>
                  <a:gd name="T8" fmla="*/ 77 w 77"/>
                  <a:gd name="T9" fmla="*/ 156 h 156"/>
                  <a:gd name="T10" fmla="*/ 77 w 77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156"/>
                  <a:gd name="T20" fmla="*/ 77 w 77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156">
                    <a:moveTo>
                      <a:pt x="77" y="156"/>
                    </a:moveTo>
                    <a:lnTo>
                      <a:pt x="77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883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28"/>
              <p:cNvSpPr>
                <a:spLocks/>
              </p:cNvSpPr>
              <p:nvPr/>
            </p:nvSpPr>
            <p:spPr bwMode="auto">
              <a:xfrm>
                <a:off x="1277" y="2646"/>
                <a:ext cx="84" cy="156"/>
              </a:xfrm>
              <a:custGeom>
                <a:avLst/>
                <a:gdLst>
                  <a:gd name="T0" fmla="*/ 84 w 84"/>
                  <a:gd name="T1" fmla="*/ 156 h 156"/>
                  <a:gd name="T2" fmla="*/ 84 w 84"/>
                  <a:gd name="T3" fmla="*/ 0 h 156"/>
                  <a:gd name="T4" fmla="*/ 0 w 84"/>
                  <a:gd name="T5" fmla="*/ 0 h 156"/>
                  <a:gd name="T6" fmla="*/ 0 w 84"/>
                  <a:gd name="T7" fmla="*/ 156 h 156"/>
                  <a:gd name="T8" fmla="*/ 84 w 84"/>
                  <a:gd name="T9" fmla="*/ 156 h 156"/>
                  <a:gd name="T10" fmla="*/ 84 w 8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"/>
                  <a:gd name="T19" fmla="*/ 0 h 156"/>
                  <a:gd name="T20" fmla="*/ 84 w 8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" h="156">
                    <a:moveTo>
                      <a:pt x="84" y="156"/>
                    </a:moveTo>
                    <a:lnTo>
                      <a:pt x="8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84" y="156"/>
                    </a:lnTo>
                    <a:close/>
                  </a:path>
                </a:pathLst>
              </a:custGeom>
              <a:solidFill>
                <a:srgbClr val="FF7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1117" y="2646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9" name="Text Box 174"/>
            <p:cNvSpPr txBox="1">
              <a:spLocks noChangeArrowheads="1"/>
            </p:cNvSpPr>
            <p:nvPr/>
          </p:nvSpPr>
          <p:spPr bwMode="auto">
            <a:xfrm>
              <a:off x="3690384" y="3214221"/>
              <a:ext cx="708025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IRELAND</a:t>
              </a:r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2535340" y="3224874"/>
            <a:ext cx="708025" cy="476615"/>
            <a:chOff x="2535340" y="2951919"/>
            <a:chExt cx="708025" cy="476615"/>
          </a:xfrm>
        </p:grpSpPr>
        <p:sp>
          <p:nvSpPr>
            <p:cNvPr id="21" name="Text Box 267"/>
            <p:cNvSpPr txBox="1">
              <a:spLocks noChangeArrowheads="1"/>
            </p:cNvSpPr>
            <p:nvPr/>
          </p:nvSpPr>
          <p:spPr bwMode="auto">
            <a:xfrm>
              <a:off x="2535340" y="3214221"/>
              <a:ext cx="708025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ICELAND</a:t>
              </a:r>
            </a:p>
          </p:txBody>
        </p:sp>
        <p:pic>
          <p:nvPicPr>
            <p:cNvPr id="22" name="Picture 26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0915" y="2951919"/>
              <a:ext cx="396875" cy="26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42" name="Group 341"/>
          <p:cNvGrpSpPr/>
          <p:nvPr/>
        </p:nvGrpSpPr>
        <p:grpSpPr>
          <a:xfrm>
            <a:off x="1435311" y="3239161"/>
            <a:ext cx="817563" cy="462328"/>
            <a:chOff x="1435311" y="2966206"/>
            <a:chExt cx="817563" cy="462328"/>
          </a:xfrm>
        </p:grpSpPr>
        <p:grpSp>
          <p:nvGrpSpPr>
            <p:cNvPr id="7" name="Group 223"/>
            <p:cNvGrpSpPr>
              <a:grpSpLocks/>
            </p:cNvGrpSpPr>
            <p:nvPr/>
          </p:nvGrpSpPr>
          <p:grpSpPr bwMode="auto">
            <a:xfrm>
              <a:off x="1648830" y="2966206"/>
              <a:ext cx="390525" cy="246063"/>
              <a:chOff x="4185" y="1339"/>
              <a:chExt cx="238" cy="161"/>
            </a:xfrm>
          </p:grpSpPr>
          <p:sp>
            <p:nvSpPr>
              <p:cNvPr id="9" name="Freeform 224"/>
              <p:cNvSpPr>
                <a:spLocks/>
              </p:cNvSpPr>
              <p:nvPr/>
            </p:nvSpPr>
            <p:spPr bwMode="auto">
              <a:xfrm>
                <a:off x="4185" y="1339"/>
                <a:ext cx="238" cy="161"/>
              </a:xfrm>
              <a:custGeom>
                <a:avLst/>
                <a:gdLst>
                  <a:gd name="T0" fmla="*/ 20 w 244"/>
                  <a:gd name="T1" fmla="*/ 6409 h 156"/>
                  <a:gd name="T2" fmla="*/ 20 w 244"/>
                  <a:gd name="T3" fmla="*/ 0 h 156"/>
                  <a:gd name="T4" fmla="*/ 0 w 244"/>
                  <a:gd name="T5" fmla="*/ 0 h 156"/>
                  <a:gd name="T6" fmla="*/ 0 w 244"/>
                  <a:gd name="T7" fmla="*/ 6409 h 156"/>
                  <a:gd name="T8" fmla="*/ 20 w 244"/>
                  <a:gd name="T9" fmla="*/ 6409 h 156"/>
                  <a:gd name="T10" fmla="*/ 20 w 244"/>
                  <a:gd name="T11" fmla="*/ 6409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225"/>
              <p:cNvSpPr>
                <a:spLocks/>
              </p:cNvSpPr>
              <p:nvPr/>
            </p:nvSpPr>
            <p:spPr bwMode="auto">
              <a:xfrm>
                <a:off x="4185" y="1339"/>
                <a:ext cx="238" cy="52"/>
              </a:xfrm>
              <a:custGeom>
                <a:avLst/>
                <a:gdLst>
                  <a:gd name="T0" fmla="*/ 20 w 244"/>
                  <a:gd name="T1" fmla="*/ 4998 h 50"/>
                  <a:gd name="T2" fmla="*/ 20 w 244"/>
                  <a:gd name="T3" fmla="*/ 0 h 50"/>
                  <a:gd name="T4" fmla="*/ 0 w 244"/>
                  <a:gd name="T5" fmla="*/ 0 h 50"/>
                  <a:gd name="T6" fmla="*/ 0 w 244"/>
                  <a:gd name="T7" fmla="*/ 4998 h 50"/>
                  <a:gd name="T8" fmla="*/ 20 w 244"/>
                  <a:gd name="T9" fmla="*/ 4998 h 50"/>
                  <a:gd name="T10" fmla="*/ 20 w 244"/>
                  <a:gd name="T11" fmla="*/ 4998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0"/>
                  <a:gd name="T20" fmla="*/ 244 w 244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0">
                    <a:moveTo>
                      <a:pt x="244" y="50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244" y="5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26"/>
              <p:cNvSpPr>
                <a:spLocks/>
              </p:cNvSpPr>
              <p:nvPr/>
            </p:nvSpPr>
            <p:spPr bwMode="auto">
              <a:xfrm>
                <a:off x="4185" y="1448"/>
                <a:ext cx="238" cy="52"/>
              </a:xfrm>
              <a:custGeom>
                <a:avLst/>
                <a:gdLst>
                  <a:gd name="T0" fmla="*/ 20 w 244"/>
                  <a:gd name="T1" fmla="*/ 4998 h 50"/>
                  <a:gd name="T2" fmla="*/ 20 w 244"/>
                  <a:gd name="T3" fmla="*/ 0 h 50"/>
                  <a:gd name="T4" fmla="*/ 0 w 244"/>
                  <a:gd name="T5" fmla="*/ 0 h 50"/>
                  <a:gd name="T6" fmla="*/ 0 w 244"/>
                  <a:gd name="T7" fmla="*/ 4998 h 50"/>
                  <a:gd name="T8" fmla="*/ 20 w 244"/>
                  <a:gd name="T9" fmla="*/ 4998 h 50"/>
                  <a:gd name="T10" fmla="*/ 20 w 244"/>
                  <a:gd name="T11" fmla="*/ 4998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0"/>
                  <a:gd name="T20" fmla="*/ 244 w 244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0">
                    <a:moveTo>
                      <a:pt x="244" y="50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244" y="50"/>
                    </a:lnTo>
                    <a:close/>
                  </a:path>
                </a:pathLst>
              </a:custGeom>
              <a:solidFill>
                <a:srgbClr val="409D2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27"/>
              <p:cNvSpPr>
                <a:spLocks/>
              </p:cNvSpPr>
              <p:nvPr/>
            </p:nvSpPr>
            <p:spPr bwMode="auto">
              <a:xfrm>
                <a:off x="4185" y="1339"/>
                <a:ext cx="238" cy="161"/>
              </a:xfrm>
              <a:custGeom>
                <a:avLst/>
                <a:gdLst>
                  <a:gd name="T0" fmla="*/ 20 w 244"/>
                  <a:gd name="T1" fmla="*/ 6409 h 156"/>
                  <a:gd name="T2" fmla="*/ 20 w 244"/>
                  <a:gd name="T3" fmla="*/ 0 h 156"/>
                  <a:gd name="T4" fmla="*/ 0 w 244"/>
                  <a:gd name="T5" fmla="*/ 0 h 156"/>
                  <a:gd name="T6" fmla="*/ 0 w 244"/>
                  <a:gd name="T7" fmla="*/ 6409 h 156"/>
                  <a:gd name="T8" fmla="*/ 20 w 244"/>
                  <a:gd name="T9" fmla="*/ 6409 h 156"/>
                  <a:gd name="T10" fmla="*/ 20 w 244"/>
                  <a:gd name="T11" fmla="*/ 6409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Text Box 259"/>
            <p:cNvSpPr txBox="1">
              <a:spLocks noChangeArrowheads="1"/>
            </p:cNvSpPr>
            <p:nvPr/>
          </p:nvSpPr>
          <p:spPr bwMode="auto">
            <a:xfrm>
              <a:off x="1435311" y="3214222"/>
              <a:ext cx="817563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HUNGARY</a:t>
              </a: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10700" y="1857298"/>
            <a:ext cx="708025" cy="462303"/>
            <a:chOff x="510700" y="1584343"/>
            <a:chExt cx="708025" cy="462303"/>
          </a:xfrm>
        </p:grpSpPr>
        <p:grpSp>
          <p:nvGrpSpPr>
            <p:cNvPr id="24" name="Group 49"/>
            <p:cNvGrpSpPr>
              <a:grpSpLocks/>
            </p:cNvGrpSpPr>
            <p:nvPr/>
          </p:nvGrpSpPr>
          <p:grpSpPr bwMode="auto">
            <a:xfrm>
              <a:off x="671037" y="1584343"/>
              <a:ext cx="387350" cy="249238"/>
              <a:chOff x="530" y="1166"/>
              <a:chExt cx="244" cy="157"/>
            </a:xfrm>
          </p:grpSpPr>
          <p:sp>
            <p:nvSpPr>
              <p:cNvPr id="26" name="Freeform 50"/>
              <p:cNvSpPr>
                <a:spLocks/>
              </p:cNvSpPr>
              <p:nvPr/>
            </p:nvSpPr>
            <p:spPr bwMode="auto">
              <a:xfrm>
                <a:off x="530" y="1166"/>
                <a:ext cx="244" cy="151"/>
              </a:xfrm>
              <a:custGeom>
                <a:avLst/>
                <a:gdLst>
                  <a:gd name="T0" fmla="*/ 244 w 244"/>
                  <a:gd name="T1" fmla="*/ 151 h 151"/>
                  <a:gd name="T2" fmla="*/ 244 w 244"/>
                  <a:gd name="T3" fmla="*/ 0 h 151"/>
                  <a:gd name="T4" fmla="*/ 0 w 244"/>
                  <a:gd name="T5" fmla="*/ 0 h 151"/>
                  <a:gd name="T6" fmla="*/ 0 w 244"/>
                  <a:gd name="T7" fmla="*/ 151 h 151"/>
                  <a:gd name="T8" fmla="*/ 244 w 244"/>
                  <a:gd name="T9" fmla="*/ 151 h 151"/>
                  <a:gd name="T10" fmla="*/ 244 w 244"/>
                  <a:gd name="T11" fmla="*/ 151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1"/>
                  <a:gd name="T20" fmla="*/ 244 w 244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1">
                    <a:moveTo>
                      <a:pt x="244" y="151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244" y="1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51"/>
              <p:cNvSpPr>
                <a:spLocks/>
              </p:cNvSpPr>
              <p:nvPr/>
            </p:nvSpPr>
            <p:spPr bwMode="auto">
              <a:xfrm>
                <a:off x="530" y="1166"/>
                <a:ext cx="244" cy="50"/>
              </a:xfrm>
              <a:custGeom>
                <a:avLst/>
                <a:gdLst>
                  <a:gd name="T0" fmla="*/ 244 w 244"/>
                  <a:gd name="T1" fmla="*/ 50 h 50"/>
                  <a:gd name="T2" fmla="*/ 244 w 244"/>
                  <a:gd name="T3" fmla="*/ 0 h 50"/>
                  <a:gd name="T4" fmla="*/ 0 w 244"/>
                  <a:gd name="T5" fmla="*/ 0 h 50"/>
                  <a:gd name="T6" fmla="*/ 0 w 244"/>
                  <a:gd name="T7" fmla="*/ 50 h 50"/>
                  <a:gd name="T8" fmla="*/ 244 w 244"/>
                  <a:gd name="T9" fmla="*/ 50 h 50"/>
                  <a:gd name="T10" fmla="*/ 244 w 244"/>
                  <a:gd name="T11" fmla="*/ 5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0"/>
                  <a:gd name="T20" fmla="*/ 244 w 244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0">
                    <a:moveTo>
                      <a:pt x="244" y="50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244" y="5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52"/>
              <p:cNvSpPr>
                <a:spLocks/>
              </p:cNvSpPr>
              <p:nvPr/>
            </p:nvSpPr>
            <p:spPr bwMode="auto">
              <a:xfrm>
                <a:off x="530" y="1272"/>
                <a:ext cx="244" cy="51"/>
              </a:xfrm>
              <a:custGeom>
                <a:avLst/>
                <a:gdLst>
                  <a:gd name="T0" fmla="*/ 244 w 244"/>
                  <a:gd name="T1" fmla="*/ 51 h 51"/>
                  <a:gd name="T2" fmla="*/ 244 w 244"/>
                  <a:gd name="T3" fmla="*/ 0 h 51"/>
                  <a:gd name="T4" fmla="*/ 0 w 244"/>
                  <a:gd name="T5" fmla="*/ 0 h 51"/>
                  <a:gd name="T6" fmla="*/ 0 w 244"/>
                  <a:gd name="T7" fmla="*/ 51 h 51"/>
                  <a:gd name="T8" fmla="*/ 244 w 244"/>
                  <a:gd name="T9" fmla="*/ 51 h 51"/>
                  <a:gd name="T10" fmla="*/ 244 w 244"/>
                  <a:gd name="T11" fmla="*/ 51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1"/>
                  <a:gd name="T20" fmla="*/ 244 w 244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1">
                    <a:moveTo>
                      <a:pt x="244" y="51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244" y="51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53"/>
              <p:cNvSpPr>
                <a:spLocks/>
              </p:cNvSpPr>
              <p:nvPr/>
            </p:nvSpPr>
            <p:spPr bwMode="auto">
              <a:xfrm>
                <a:off x="530" y="1166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Text Box 167"/>
            <p:cNvSpPr txBox="1">
              <a:spLocks noChangeArrowheads="1"/>
            </p:cNvSpPr>
            <p:nvPr/>
          </p:nvSpPr>
          <p:spPr bwMode="auto">
            <a:xfrm>
              <a:off x="510700" y="1832333"/>
              <a:ext cx="708025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AUSTRIA</a:t>
              </a:r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4811107" y="1857298"/>
            <a:ext cx="817564" cy="463890"/>
            <a:chOff x="4811107" y="1584343"/>
            <a:chExt cx="817564" cy="463890"/>
          </a:xfrm>
        </p:grpSpPr>
        <p:grpSp>
          <p:nvGrpSpPr>
            <p:cNvPr id="267" name="Group 247"/>
            <p:cNvGrpSpPr>
              <a:grpSpLocks/>
            </p:cNvGrpSpPr>
            <p:nvPr/>
          </p:nvGrpSpPr>
          <p:grpSpPr bwMode="auto">
            <a:xfrm>
              <a:off x="5024627" y="1584343"/>
              <a:ext cx="390525" cy="246062"/>
              <a:chOff x="528" y="1773"/>
              <a:chExt cx="246" cy="155"/>
            </a:xfrm>
          </p:grpSpPr>
          <p:sp>
            <p:nvSpPr>
              <p:cNvPr id="269" name="Freeform 248"/>
              <p:cNvSpPr>
                <a:spLocks/>
              </p:cNvSpPr>
              <p:nvPr/>
            </p:nvSpPr>
            <p:spPr bwMode="auto">
              <a:xfrm>
                <a:off x="528" y="1773"/>
                <a:ext cx="246" cy="155"/>
              </a:xfrm>
              <a:custGeom>
                <a:avLst/>
                <a:gdLst>
                  <a:gd name="T0" fmla="*/ 629 w 244"/>
                  <a:gd name="T1" fmla="*/ 39 h 157"/>
                  <a:gd name="T2" fmla="*/ 629 w 244"/>
                  <a:gd name="T3" fmla="*/ 0 h 157"/>
                  <a:gd name="T4" fmla="*/ 0 w 244"/>
                  <a:gd name="T5" fmla="*/ 0 h 157"/>
                  <a:gd name="T6" fmla="*/ 0 w 244"/>
                  <a:gd name="T7" fmla="*/ 39 h 157"/>
                  <a:gd name="T8" fmla="*/ 629 w 244"/>
                  <a:gd name="T9" fmla="*/ 39 h 157"/>
                  <a:gd name="T10" fmla="*/ 629 w 244"/>
                  <a:gd name="T11" fmla="*/ 39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7"/>
                  <a:gd name="T20" fmla="*/ 244 w 244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7">
                    <a:moveTo>
                      <a:pt x="244" y="157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4" y="15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" name="Freeform 249"/>
              <p:cNvSpPr>
                <a:spLocks/>
              </p:cNvSpPr>
              <p:nvPr/>
            </p:nvSpPr>
            <p:spPr bwMode="auto">
              <a:xfrm>
                <a:off x="528" y="1850"/>
                <a:ext cx="246" cy="78"/>
              </a:xfrm>
              <a:custGeom>
                <a:avLst/>
                <a:gdLst>
                  <a:gd name="T0" fmla="*/ 11741 w 238"/>
                  <a:gd name="T1" fmla="*/ 39 h 79"/>
                  <a:gd name="T2" fmla="*/ 11741 w 238"/>
                  <a:gd name="T3" fmla="*/ 0 h 79"/>
                  <a:gd name="T4" fmla="*/ 0 w 238"/>
                  <a:gd name="T5" fmla="*/ 0 h 79"/>
                  <a:gd name="T6" fmla="*/ 0 w 238"/>
                  <a:gd name="T7" fmla="*/ 39 h 79"/>
                  <a:gd name="T8" fmla="*/ 11741 w 238"/>
                  <a:gd name="T9" fmla="*/ 39 h 79"/>
                  <a:gd name="T10" fmla="*/ 11741 w 238"/>
                  <a:gd name="T11" fmla="*/ 39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8"/>
                  <a:gd name="T19" fmla="*/ 0 h 79"/>
                  <a:gd name="T20" fmla="*/ 238 w 238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8" h="79">
                    <a:moveTo>
                      <a:pt x="238" y="79"/>
                    </a:moveTo>
                    <a:lnTo>
                      <a:pt x="238" y="0"/>
                    </a:lnTo>
                    <a:lnTo>
                      <a:pt x="0" y="0"/>
                    </a:lnTo>
                    <a:lnTo>
                      <a:pt x="0" y="79"/>
                    </a:lnTo>
                    <a:lnTo>
                      <a:pt x="238" y="79"/>
                    </a:lnTo>
                    <a:close/>
                  </a:path>
                </a:pathLst>
              </a:custGeom>
              <a:solidFill>
                <a:srgbClr val="D1134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1" name="Freeform 250"/>
              <p:cNvSpPr>
                <a:spLocks/>
              </p:cNvSpPr>
              <p:nvPr/>
            </p:nvSpPr>
            <p:spPr bwMode="auto">
              <a:xfrm>
                <a:off x="528" y="1773"/>
                <a:ext cx="120" cy="155"/>
              </a:xfrm>
              <a:custGeom>
                <a:avLst/>
                <a:gdLst>
                  <a:gd name="T0" fmla="*/ 0 w 119"/>
                  <a:gd name="T1" fmla="*/ 0 h 157"/>
                  <a:gd name="T2" fmla="*/ 0 w 119"/>
                  <a:gd name="T3" fmla="*/ 39 h 157"/>
                  <a:gd name="T4" fmla="*/ 295 w 119"/>
                  <a:gd name="T5" fmla="*/ 39 h 157"/>
                  <a:gd name="T6" fmla="*/ 0 w 119"/>
                  <a:gd name="T7" fmla="*/ 0 h 157"/>
                  <a:gd name="T8" fmla="*/ 0 w 119"/>
                  <a:gd name="T9" fmla="*/ 0 h 1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157"/>
                  <a:gd name="T17" fmla="*/ 119 w 119"/>
                  <a:gd name="T18" fmla="*/ 157 h 1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157">
                    <a:moveTo>
                      <a:pt x="0" y="0"/>
                    </a:moveTo>
                    <a:lnTo>
                      <a:pt x="0" y="157"/>
                    </a:lnTo>
                    <a:lnTo>
                      <a:pt x="119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0C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2" name="Freeform 251"/>
              <p:cNvSpPr>
                <a:spLocks/>
              </p:cNvSpPr>
              <p:nvPr/>
            </p:nvSpPr>
            <p:spPr bwMode="auto">
              <a:xfrm>
                <a:off x="528" y="1773"/>
                <a:ext cx="246" cy="155"/>
              </a:xfrm>
              <a:custGeom>
                <a:avLst/>
                <a:gdLst>
                  <a:gd name="T0" fmla="*/ 629 w 244"/>
                  <a:gd name="T1" fmla="*/ 39 h 157"/>
                  <a:gd name="T2" fmla="*/ 629 w 244"/>
                  <a:gd name="T3" fmla="*/ 0 h 157"/>
                  <a:gd name="T4" fmla="*/ 0 w 244"/>
                  <a:gd name="T5" fmla="*/ 0 h 157"/>
                  <a:gd name="T6" fmla="*/ 0 w 244"/>
                  <a:gd name="T7" fmla="*/ 39 h 157"/>
                  <a:gd name="T8" fmla="*/ 629 w 244"/>
                  <a:gd name="T9" fmla="*/ 39 h 157"/>
                  <a:gd name="T10" fmla="*/ 629 w 244"/>
                  <a:gd name="T11" fmla="*/ 39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7"/>
                  <a:gd name="T20" fmla="*/ 244 w 244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7">
                    <a:moveTo>
                      <a:pt x="244" y="157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4" y="15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8" name="Text Box 261"/>
            <p:cNvSpPr txBox="1">
              <a:spLocks noChangeArrowheads="1"/>
            </p:cNvSpPr>
            <p:nvPr/>
          </p:nvSpPr>
          <p:spPr bwMode="auto">
            <a:xfrm>
              <a:off x="4811107" y="1832333"/>
              <a:ext cx="817564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CZECHIA</a:t>
              </a: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3690384" y="1857298"/>
            <a:ext cx="708025" cy="462303"/>
            <a:chOff x="3690384" y="1584343"/>
            <a:chExt cx="708025" cy="462303"/>
          </a:xfrm>
        </p:grpSpPr>
        <p:grpSp>
          <p:nvGrpSpPr>
            <p:cNvPr id="205" name="Group 185"/>
            <p:cNvGrpSpPr>
              <a:grpSpLocks/>
            </p:cNvGrpSpPr>
            <p:nvPr/>
          </p:nvGrpSpPr>
          <p:grpSpPr bwMode="auto">
            <a:xfrm>
              <a:off x="3849134" y="1584343"/>
              <a:ext cx="390525" cy="246063"/>
              <a:chOff x="4185" y="1590"/>
              <a:chExt cx="238" cy="161"/>
            </a:xfrm>
          </p:grpSpPr>
          <p:sp>
            <p:nvSpPr>
              <p:cNvPr id="207" name="Freeform 186"/>
              <p:cNvSpPr>
                <a:spLocks/>
              </p:cNvSpPr>
              <p:nvPr/>
            </p:nvSpPr>
            <p:spPr bwMode="auto">
              <a:xfrm>
                <a:off x="4185" y="1590"/>
                <a:ext cx="238" cy="52"/>
              </a:xfrm>
              <a:custGeom>
                <a:avLst/>
                <a:gdLst>
                  <a:gd name="T0" fmla="*/ 0 w 244"/>
                  <a:gd name="T1" fmla="*/ 0 h 50"/>
                  <a:gd name="T2" fmla="*/ 20 w 244"/>
                  <a:gd name="T3" fmla="*/ 0 h 50"/>
                  <a:gd name="T4" fmla="*/ 20 w 244"/>
                  <a:gd name="T5" fmla="*/ 4998 h 50"/>
                  <a:gd name="T6" fmla="*/ 0 w 244"/>
                  <a:gd name="T7" fmla="*/ 4998 h 50"/>
                  <a:gd name="T8" fmla="*/ 0 w 244"/>
                  <a:gd name="T9" fmla="*/ 0 h 50"/>
                  <a:gd name="T10" fmla="*/ 0 w 244"/>
                  <a:gd name="T11" fmla="*/ 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0"/>
                  <a:gd name="T20" fmla="*/ 244 w 244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0">
                    <a:moveTo>
                      <a:pt x="0" y="0"/>
                    </a:moveTo>
                    <a:lnTo>
                      <a:pt x="244" y="0"/>
                    </a:lnTo>
                    <a:lnTo>
                      <a:pt x="244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0F0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Freeform 187"/>
              <p:cNvSpPr>
                <a:spLocks/>
              </p:cNvSpPr>
              <p:nvPr/>
            </p:nvSpPr>
            <p:spPr bwMode="auto">
              <a:xfrm>
                <a:off x="4185" y="1694"/>
                <a:ext cx="238" cy="57"/>
              </a:xfrm>
              <a:custGeom>
                <a:avLst/>
                <a:gdLst>
                  <a:gd name="T0" fmla="*/ 0 w 244"/>
                  <a:gd name="T1" fmla="*/ 0 h 55"/>
                  <a:gd name="T2" fmla="*/ 20 w 244"/>
                  <a:gd name="T3" fmla="*/ 0 h 55"/>
                  <a:gd name="T4" fmla="*/ 20 w 244"/>
                  <a:gd name="T5" fmla="*/ 3674 h 55"/>
                  <a:gd name="T6" fmla="*/ 0 w 244"/>
                  <a:gd name="T7" fmla="*/ 3674 h 55"/>
                  <a:gd name="T8" fmla="*/ 0 w 244"/>
                  <a:gd name="T9" fmla="*/ 0 h 55"/>
                  <a:gd name="T10" fmla="*/ 0 w 244"/>
                  <a:gd name="T11" fmla="*/ 0 h 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5"/>
                  <a:gd name="T20" fmla="*/ 244 w 244"/>
                  <a:gd name="T21" fmla="*/ 55 h 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5">
                    <a:moveTo>
                      <a:pt x="0" y="0"/>
                    </a:moveTo>
                    <a:lnTo>
                      <a:pt x="244" y="0"/>
                    </a:lnTo>
                    <a:lnTo>
                      <a:pt x="244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0A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Freeform 188"/>
              <p:cNvSpPr>
                <a:spLocks/>
              </p:cNvSpPr>
              <p:nvPr/>
            </p:nvSpPr>
            <p:spPr bwMode="auto">
              <a:xfrm>
                <a:off x="4185" y="1642"/>
                <a:ext cx="238" cy="57"/>
              </a:xfrm>
              <a:custGeom>
                <a:avLst/>
                <a:gdLst>
                  <a:gd name="T0" fmla="*/ 0 w 244"/>
                  <a:gd name="T1" fmla="*/ 0 h 56"/>
                  <a:gd name="T2" fmla="*/ 20 w 244"/>
                  <a:gd name="T3" fmla="*/ 0 h 56"/>
                  <a:gd name="T4" fmla="*/ 20 w 244"/>
                  <a:gd name="T5" fmla="*/ 424 h 56"/>
                  <a:gd name="T6" fmla="*/ 0 w 244"/>
                  <a:gd name="T7" fmla="*/ 424 h 56"/>
                  <a:gd name="T8" fmla="*/ 0 w 244"/>
                  <a:gd name="T9" fmla="*/ 0 h 56"/>
                  <a:gd name="T10" fmla="*/ 0 w 244"/>
                  <a:gd name="T11" fmla="*/ 0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6"/>
                  <a:gd name="T20" fmla="*/ 244 w 244"/>
                  <a:gd name="T21" fmla="*/ 56 h 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6">
                    <a:moveTo>
                      <a:pt x="0" y="0"/>
                    </a:moveTo>
                    <a:lnTo>
                      <a:pt x="244" y="0"/>
                    </a:lnTo>
                    <a:lnTo>
                      <a:pt x="244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 189"/>
              <p:cNvSpPr>
                <a:spLocks/>
              </p:cNvSpPr>
              <p:nvPr/>
            </p:nvSpPr>
            <p:spPr bwMode="auto">
              <a:xfrm>
                <a:off x="4266" y="1642"/>
                <a:ext cx="69" cy="64"/>
              </a:xfrm>
              <a:custGeom>
                <a:avLst/>
                <a:gdLst>
                  <a:gd name="T0" fmla="*/ 17 w 71"/>
                  <a:gd name="T1" fmla="*/ 1349 h 62"/>
                  <a:gd name="T2" fmla="*/ 17 w 71"/>
                  <a:gd name="T3" fmla="*/ 0 h 62"/>
                  <a:gd name="T4" fmla="*/ 0 w 71"/>
                  <a:gd name="T5" fmla="*/ 0 h 62"/>
                  <a:gd name="T6" fmla="*/ 0 w 71"/>
                  <a:gd name="T7" fmla="*/ 1349 h 62"/>
                  <a:gd name="T8" fmla="*/ 6 w 71"/>
                  <a:gd name="T9" fmla="*/ 1913 h 62"/>
                  <a:gd name="T10" fmla="*/ 12 w 71"/>
                  <a:gd name="T11" fmla="*/ 2173 h 62"/>
                  <a:gd name="T12" fmla="*/ 17 w 71"/>
                  <a:gd name="T13" fmla="*/ 2343 h 62"/>
                  <a:gd name="T14" fmla="*/ 17 w 71"/>
                  <a:gd name="T15" fmla="*/ 2578 h 62"/>
                  <a:gd name="T16" fmla="*/ 17 w 71"/>
                  <a:gd name="T17" fmla="*/ 2343 h 62"/>
                  <a:gd name="T18" fmla="*/ 17 w 71"/>
                  <a:gd name="T19" fmla="*/ 2173 h 62"/>
                  <a:gd name="T20" fmla="*/ 17 w 71"/>
                  <a:gd name="T21" fmla="*/ 1913 h 62"/>
                  <a:gd name="T22" fmla="*/ 17 w 71"/>
                  <a:gd name="T23" fmla="*/ 1349 h 62"/>
                  <a:gd name="T24" fmla="*/ 17 w 71"/>
                  <a:gd name="T25" fmla="*/ 1349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1"/>
                  <a:gd name="T40" fmla="*/ 0 h 62"/>
                  <a:gd name="T41" fmla="*/ 71 w 71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1" h="62">
                    <a:moveTo>
                      <a:pt x="71" y="34"/>
                    </a:moveTo>
                    <a:lnTo>
                      <a:pt x="71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6" y="45"/>
                    </a:lnTo>
                    <a:lnTo>
                      <a:pt x="12" y="51"/>
                    </a:lnTo>
                    <a:lnTo>
                      <a:pt x="24" y="56"/>
                    </a:lnTo>
                    <a:lnTo>
                      <a:pt x="36" y="62"/>
                    </a:lnTo>
                    <a:lnTo>
                      <a:pt x="54" y="56"/>
                    </a:lnTo>
                    <a:lnTo>
                      <a:pt x="60" y="51"/>
                    </a:lnTo>
                    <a:lnTo>
                      <a:pt x="66" y="45"/>
                    </a:lnTo>
                    <a:lnTo>
                      <a:pt x="71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Freeform 190"/>
              <p:cNvSpPr>
                <a:spLocks/>
              </p:cNvSpPr>
              <p:nvPr/>
            </p:nvSpPr>
            <p:spPr bwMode="auto">
              <a:xfrm>
                <a:off x="4266" y="1642"/>
                <a:ext cx="69" cy="64"/>
              </a:xfrm>
              <a:custGeom>
                <a:avLst/>
                <a:gdLst>
                  <a:gd name="T0" fmla="*/ 17 w 71"/>
                  <a:gd name="T1" fmla="*/ 1349 h 62"/>
                  <a:gd name="T2" fmla="*/ 17 w 71"/>
                  <a:gd name="T3" fmla="*/ 0 h 62"/>
                  <a:gd name="T4" fmla="*/ 0 w 71"/>
                  <a:gd name="T5" fmla="*/ 0 h 62"/>
                  <a:gd name="T6" fmla="*/ 0 w 71"/>
                  <a:gd name="T7" fmla="*/ 1349 h 62"/>
                  <a:gd name="T8" fmla="*/ 6 w 71"/>
                  <a:gd name="T9" fmla="*/ 1913 h 62"/>
                  <a:gd name="T10" fmla="*/ 12 w 71"/>
                  <a:gd name="T11" fmla="*/ 2173 h 62"/>
                  <a:gd name="T12" fmla="*/ 17 w 71"/>
                  <a:gd name="T13" fmla="*/ 2343 h 62"/>
                  <a:gd name="T14" fmla="*/ 17 w 71"/>
                  <a:gd name="T15" fmla="*/ 2578 h 62"/>
                  <a:gd name="T16" fmla="*/ 17 w 71"/>
                  <a:gd name="T17" fmla="*/ 2343 h 62"/>
                  <a:gd name="T18" fmla="*/ 17 w 71"/>
                  <a:gd name="T19" fmla="*/ 2173 h 62"/>
                  <a:gd name="T20" fmla="*/ 17 w 71"/>
                  <a:gd name="T21" fmla="*/ 1913 h 62"/>
                  <a:gd name="T22" fmla="*/ 17 w 71"/>
                  <a:gd name="T23" fmla="*/ 1349 h 62"/>
                  <a:gd name="T24" fmla="*/ 17 w 71"/>
                  <a:gd name="T25" fmla="*/ 1349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1"/>
                  <a:gd name="T40" fmla="*/ 0 h 62"/>
                  <a:gd name="T41" fmla="*/ 71 w 71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1" h="62">
                    <a:moveTo>
                      <a:pt x="71" y="34"/>
                    </a:moveTo>
                    <a:lnTo>
                      <a:pt x="71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6" y="45"/>
                    </a:lnTo>
                    <a:lnTo>
                      <a:pt x="12" y="51"/>
                    </a:lnTo>
                    <a:lnTo>
                      <a:pt x="24" y="56"/>
                    </a:lnTo>
                    <a:lnTo>
                      <a:pt x="36" y="62"/>
                    </a:lnTo>
                    <a:lnTo>
                      <a:pt x="54" y="56"/>
                    </a:lnTo>
                    <a:lnTo>
                      <a:pt x="60" y="51"/>
                    </a:lnTo>
                    <a:lnTo>
                      <a:pt x="66" y="45"/>
                    </a:lnTo>
                    <a:lnTo>
                      <a:pt x="71" y="34"/>
                    </a:lnTo>
                  </a:path>
                </a:pathLst>
              </a:custGeom>
              <a:noFill/>
              <a:ln w="0">
                <a:solidFill>
                  <a:srgbClr val="FB0F0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Freeform 191"/>
              <p:cNvSpPr>
                <a:spLocks/>
              </p:cNvSpPr>
              <p:nvPr/>
            </p:nvSpPr>
            <p:spPr bwMode="auto">
              <a:xfrm>
                <a:off x="4266" y="1642"/>
                <a:ext cx="69" cy="64"/>
              </a:xfrm>
              <a:custGeom>
                <a:avLst/>
                <a:gdLst>
                  <a:gd name="T0" fmla="*/ 17 w 71"/>
                  <a:gd name="T1" fmla="*/ 0 h 62"/>
                  <a:gd name="T2" fmla="*/ 17 w 71"/>
                  <a:gd name="T3" fmla="*/ 950 h 62"/>
                  <a:gd name="T4" fmla="*/ 0 w 71"/>
                  <a:gd name="T5" fmla="*/ 950 h 62"/>
                  <a:gd name="T6" fmla="*/ 0 w 71"/>
                  <a:gd name="T7" fmla="*/ 1349 h 62"/>
                  <a:gd name="T8" fmla="*/ 17 w 71"/>
                  <a:gd name="T9" fmla="*/ 1349 h 62"/>
                  <a:gd name="T10" fmla="*/ 17 w 71"/>
                  <a:gd name="T11" fmla="*/ 2173 h 62"/>
                  <a:gd name="T12" fmla="*/ 17 w 71"/>
                  <a:gd name="T13" fmla="*/ 2343 h 62"/>
                  <a:gd name="T14" fmla="*/ 12 w 71"/>
                  <a:gd name="T15" fmla="*/ 2173 h 62"/>
                  <a:gd name="T16" fmla="*/ 6 w 71"/>
                  <a:gd name="T17" fmla="*/ 2173 h 62"/>
                  <a:gd name="T18" fmla="*/ 17 w 71"/>
                  <a:gd name="T19" fmla="*/ 2173 h 62"/>
                  <a:gd name="T20" fmla="*/ 17 w 71"/>
                  <a:gd name="T21" fmla="*/ 2173 h 62"/>
                  <a:gd name="T22" fmla="*/ 17 w 71"/>
                  <a:gd name="T23" fmla="*/ 2343 h 62"/>
                  <a:gd name="T24" fmla="*/ 17 w 71"/>
                  <a:gd name="T25" fmla="*/ 2578 h 62"/>
                  <a:gd name="T26" fmla="*/ 17 w 71"/>
                  <a:gd name="T27" fmla="*/ 2343 h 62"/>
                  <a:gd name="T28" fmla="*/ 17 w 71"/>
                  <a:gd name="T29" fmla="*/ 1349 h 62"/>
                  <a:gd name="T30" fmla="*/ 17 w 71"/>
                  <a:gd name="T31" fmla="*/ 950 h 62"/>
                  <a:gd name="T32" fmla="*/ 17 w 71"/>
                  <a:gd name="T33" fmla="*/ 950 h 62"/>
                  <a:gd name="T34" fmla="*/ 17 w 71"/>
                  <a:gd name="T35" fmla="*/ 1349 h 62"/>
                  <a:gd name="T36" fmla="*/ 17 w 71"/>
                  <a:gd name="T37" fmla="*/ 1349 h 62"/>
                  <a:gd name="T38" fmla="*/ 17 w 71"/>
                  <a:gd name="T39" fmla="*/ 1349 h 62"/>
                  <a:gd name="T40" fmla="*/ 17 w 71"/>
                  <a:gd name="T41" fmla="*/ 950 h 62"/>
                  <a:gd name="T42" fmla="*/ 17 w 71"/>
                  <a:gd name="T43" fmla="*/ 0 h 62"/>
                  <a:gd name="T44" fmla="*/ 0 w 71"/>
                  <a:gd name="T45" fmla="*/ 0 h 62"/>
                  <a:gd name="T46" fmla="*/ 0 w 71"/>
                  <a:gd name="T47" fmla="*/ 11 h 62"/>
                  <a:gd name="T48" fmla="*/ 17 w 71"/>
                  <a:gd name="T49" fmla="*/ 11 h 62"/>
                  <a:gd name="T50" fmla="*/ 17 w 71"/>
                  <a:gd name="T51" fmla="*/ 11 h 62"/>
                  <a:gd name="T52" fmla="*/ 17 w 71"/>
                  <a:gd name="T53" fmla="*/ 11 h 62"/>
                  <a:gd name="T54" fmla="*/ 17 w 71"/>
                  <a:gd name="T55" fmla="*/ 0 h 62"/>
                  <a:gd name="T56" fmla="*/ 17 w 71"/>
                  <a:gd name="T57" fmla="*/ 0 h 62"/>
                  <a:gd name="T58" fmla="*/ 17 w 71"/>
                  <a:gd name="T59" fmla="*/ 11 h 62"/>
                  <a:gd name="T60" fmla="*/ 17 w 71"/>
                  <a:gd name="T61" fmla="*/ 1349 h 62"/>
                  <a:gd name="T62" fmla="*/ 17 w 71"/>
                  <a:gd name="T63" fmla="*/ 1349 h 62"/>
                  <a:gd name="T64" fmla="*/ 17 w 71"/>
                  <a:gd name="T65" fmla="*/ 2173 h 62"/>
                  <a:gd name="T66" fmla="*/ 17 w 71"/>
                  <a:gd name="T67" fmla="*/ 2173 h 62"/>
                  <a:gd name="T68" fmla="*/ 17 w 71"/>
                  <a:gd name="T69" fmla="*/ 2343 h 62"/>
                  <a:gd name="T70" fmla="*/ 17 w 71"/>
                  <a:gd name="T71" fmla="*/ 2173 h 62"/>
                  <a:gd name="T72" fmla="*/ 17 w 71"/>
                  <a:gd name="T73" fmla="*/ 2173 h 62"/>
                  <a:gd name="T74" fmla="*/ 17 w 71"/>
                  <a:gd name="T75" fmla="*/ 2173 h 62"/>
                  <a:gd name="T76" fmla="*/ 17 w 71"/>
                  <a:gd name="T77" fmla="*/ 1349 h 62"/>
                  <a:gd name="T78" fmla="*/ 17 w 71"/>
                  <a:gd name="T79" fmla="*/ 1349 h 62"/>
                  <a:gd name="T80" fmla="*/ 17 w 71"/>
                  <a:gd name="T81" fmla="*/ 950 h 62"/>
                  <a:gd name="T82" fmla="*/ 17 w 71"/>
                  <a:gd name="T83" fmla="*/ 950 h 62"/>
                  <a:gd name="T84" fmla="*/ 17 w 71"/>
                  <a:gd name="T85" fmla="*/ 950 h 62"/>
                  <a:gd name="T86" fmla="*/ 17 w 71"/>
                  <a:gd name="T87" fmla="*/ 0 h 62"/>
                  <a:gd name="T88" fmla="*/ 17 w 71"/>
                  <a:gd name="T89" fmla="*/ 0 h 62"/>
                  <a:gd name="T90" fmla="*/ 17 w 71"/>
                  <a:gd name="T91" fmla="*/ 0 h 6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71"/>
                  <a:gd name="T139" fmla="*/ 0 h 62"/>
                  <a:gd name="T140" fmla="*/ 71 w 71"/>
                  <a:gd name="T141" fmla="*/ 62 h 6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71" h="62">
                    <a:moveTo>
                      <a:pt x="30" y="0"/>
                    </a:moveTo>
                    <a:lnTo>
                      <a:pt x="30" y="23"/>
                    </a:lnTo>
                    <a:lnTo>
                      <a:pt x="0" y="23"/>
                    </a:lnTo>
                    <a:lnTo>
                      <a:pt x="0" y="34"/>
                    </a:lnTo>
                    <a:lnTo>
                      <a:pt x="18" y="34"/>
                    </a:lnTo>
                    <a:lnTo>
                      <a:pt x="18" y="51"/>
                    </a:lnTo>
                    <a:lnTo>
                      <a:pt x="18" y="56"/>
                    </a:lnTo>
                    <a:lnTo>
                      <a:pt x="12" y="51"/>
                    </a:lnTo>
                    <a:lnTo>
                      <a:pt x="6" y="51"/>
                    </a:lnTo>
                    <a:lnTo>
                      <a:pt x="30" y="51"/>
                    </a:lnTo>
                    <a:lnTo>
                      <a:pt x="42" y="51"/>
                    </a:lnTo>
                    <a:lnTo>
                      <a:pt x="42" y="56"/>
                    </a:lnTo>
                    <a:lnTo>
                      <a:pt x="36" y="62"/>
                    </a:lnTo>
                    <a:lnTo>
                      <a:pt x="30" y="56"/>
                    </a:lnTo>
                    <a:lnTo>
                      <a:pt x="30" y="34"/>
                    </a:lnTo>
                    <a:lnTo>
                      <a:pt x="30" y="23"/>
                    </a:lnTo>
                    <a:lnTo>
                      <a:pt x="42" y="23"/>
                    </a:lnTo>
                    <a:lnTo>
                      <a:pt x="42" y="34"/>
                    </a:lnTo>
                    <a:lnTo>
                      <a:pt x="30" y="34"/>
                    </a:lnTo>
                    <a:lnTo>
                      <a:pt x="18" y="34"/>
                    </a:lnTo>
                    <a:lnTo>
                      <a:pt x="18" y="23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18" y="11"/>
                    </a:lnTo>
                    <a:lnTo>
                      <a:pt x="60" y="11"/>
                    </a:lnTo>
                    <a:lnTo>
                      <a:pt x="71" y="11"/>
                    </a:lnTo>
                    <a:lnTo>
                      <a:pt x="71" y="0"/>
                    </a:lnTo>
                    <a:lnTo>
                      <a:pt x="60" y="0"/>
                    </a:lnTo>
                    <a:lnTo>
                      <a:pt x="60" y="11"/>
                    </a:lnTo>
                    <a:lnTo>
                      <a:pt x="60" y="34"/>
                    </a:lnTo>
                    <a:lnTo>
                      <a:pt x="42" y="34"/>
                    </a:lnTo>
                    <a:lnTo>
                      <a:pt x="42" y="51"/>
                    </a:lnTo>
                    <a:lnTo>
                      <a:pt x="60" y="51"/>
                    </a:lnTo>
                    <a:lnTo>
                      <a:pt x="60" y="56"/>
                    </a:lnTo>
                    <a:lnTo>
                      <a:pt x="60" y="51"/>
                    </a:lnTo>
                    <a:lnTo>
                      <a:pt x="66" y="51"/>
                    </a:lnTo>
                    <a:lnTo>
                      <a:pt x="60" y="51"/>
                    </a:lnTo>
                    <a:lnTo>
                      <a:pt x="60" y="34"/>
                    </a:lnTo>
                    <a:lnTo>
                      <a:pt x="71" y="34"/>
                    </a:lnTo>
                    <a:lnTo>
                      <a:pt x="71" y="23"/>
                    </a:lnTo>
                    <a:lnTo>
                      <a:pt x="60" y="23"/>
                    </a:lnTo>
                    <a:lnTo>
                      <a:pt x="42" y="23"/>
                    </a:lnTo>
                    <a:lnTo>
                      <a:pt x="42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B0F0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Freeform 192"/>
              <p:cNvSpPr>
                <a:spLocks/>
              </p:cNvSpPr>
              <p:nvPr/>
            </p:nvSpPr>
            <p:spPr bwMode="auto">
              <a:xfrm>
                <a:off x="4254" y="1608"/>
                <a:ext cx="93" cy="34"/>
              </a:xfrm>
              <a:custGeom>
                <a:avLst/>
                <a:gdLst>
                  <a:gd name="T0" fmla="*/ 23 w 95"/>
                  <a:gd name="T1" fmla="*/ 892 h 33"/>
                  <a:gd name="T2" fmla="*/ 23 w 95"/>
                  <a:gd name="T3" fmla="*/ 892 h 33"/>
                  <a:gd name="T4" fmla="*/ 23 w 95"/>
                  <a:gd name="T5" fmla="*/ 892 h 33"/>
                  <a:gd name="T6" fmla="*/ 23 w 95"/>
                  <a:gd name="T7" fmla="*/ 892 h 33"/>
                  <a:gd name="T8" fmla="*/ 23 w 95"/>
                  <a:gd name="T9" fmla="*/ 892 h 33"/>
                  <a:gd name="T10" fmla="*/ 23 w 95"/>
                  <a:gd name="T11" fmla="*/ 1036 h 33"/>
                  <a:gd name="T12" fmla="*/ 23 w 95"/>
                  <a:gd name="T13" fmla="*/ 1036 h 33"/>
                  <a:gd name="T14" fmla="*/ 23 w 95"/>
                  <a:gd name="T15" fmla="*/ 11 h 33"/>
                  <a:gd name="T16" fmla="*/ 23 w 95"/>
                  <a:gd name="T17" fmla="*/ 5 h 33"/>
                  <a:gd name="T18" fmla="*/ 23 w 95"/>
                  <a:gd name="T19" fmla="*/ 5 h 33"/>
                  <a:gd name="T20" fmla="*/ 23 w 95"/>
                  <a:gd name="T21" fmla="*/ 0 h 33"/>
                  <a:gd name="T22" fmla="*/ 23 w 95"/>
                  <a:gd name="T23" fmla="*/ 5 h 33"/>
                  <a:gd name="T24" fmla="*/ 23 w 95"/>
                  <a:gd name="T25" fmla="*/ 0 h 33"/>
                  <a:gd name="T26" fmla="*/ 23 w 95"/>
                  <a:gd name="T27" fmla="*/ 5 h 33"/>
                  <a:gd name="T28" fmla="*/ 23 w 95"/>
                  <a:gd name="T29" fmla="*/ 0 h 33"/>
                  <a:gd name="T30" fmla="*/ 18 w 95"/>
                  <a:gd name="T31" fmla="*/ 5 h 33"/>
                  <a:gd name="T32" fmla="*/ 12 w 95"/>
                  <a:gd name="T33" fmla="*/ 5 h 33"/>
                  <a:gd name="T34" fmla="*/ 0 w 95"/>
                  <a:gd name="T35" fmla="*/ 11 h 33"/>
                  <a:gd name="T36" fmla="*/ 12 w 95"/>
                  <a:gd name="T37" fmla="*/ 1036 h 33"/>
                  <a:gd name="T38" fmla="*/ 18 w 95"/>
                  <a:gd name="T39" fmla="*/ 892 h 33"/>
                  <a:gd name="T40" fmla="*/ 23 w 95"/>
                  <a:gd name="T41" fmla="*/ 892 h 33"/>
                  <a:gd name="T42" fmla="*/ 23 w 95"/>
                  <a:gd name="T43" fmla="*/ 892 h 33"/>
                  <a:gd name="T44" fmla="*/ 23 w 95"/>
                  <a:gd name="T45" fmla="*/ 892 h 33"/>
                  <a:gd name="T46" fmla="*/ 23 w 95"/>
                  <a:gd name="T47" fmla="*/ 892 h 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95"/>
                  <a:gd name="T73" fmla="*/ 0 h 33"/>
                  <a:gd name="T74" fmla="*/ 95 w 95"/>
                  <a:gd name="T75" fmla="*/ 33 h 3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95" h="33">
                    <a:moveTo>
                      <a:pt x="48" y="28"/>
                    </a:moveTo>
                    <a:lnTo>
                      <a:pt x="54" y="28"/>
                    </a:lnTo>
                    <a:lnTo>
                      <a:pt x="60" y="28"/>
                    </a:lnTo>
                    <a:lnTo>
                      <a:pt x="66" y="28"/>
                    </a:lnTo>
                    <a:lnTo>
                      <a:pt x="78" y="28"/>
                    </a:lnTo>
                    <a:lnTo>
                      <a:pt x="78" y="33"/>
                    </a:lnTo>
                    <a:lnTo>
                      <a:pt x="83" y="33"/>
                    </a:lnTo>
                    <a:lnTo>
                      <a:pt x="95" y="11"/>
                    </a:lnTo>
                    <a:lnTo>
                      <a:pt x="89" y="5"/>
                    </a:lnTo>
                    <a:lnTo>
                      <a:pt x="78" y="5"/>
                    </a:lnTo>
                    <a:lnTo>
                      <a:pt x="72" y="0"/>
                    </a:lnTo>
                    <a:lnTo>
                      <a:pt x="60" y="5"/>
                    </a:lnTo>
                    <a:lnTo>
                      <a:pt x="48" y="0"/>
                    </a:lnTo>
                    <a:lnTo>
                      <a:pt x="36" y="5"/>
                    </a:lnTo>
                    <a:lnTo>
                      <a:pt x="30" y="0"/>
                    </a:lnTo>
                    <a:lnTo>
                      <a:pt x="18" y="5"/>
                    </a:lnTo>
                    <a:lnTo>
                      <a:pt x="12" y="5"/>
                    </a:lnTo>
                    <a:lnTo>
                      <a:pt x="0" y="11"/>
                    </a:lnTo>
                    <a:lnTo>
                      <a:pt x="12" y="33"/>
                    </a:lnTo>
                    <a:lnTo>
                      <a:pt x="18" y="28"/>
                    </a:lnTo>
                    <a:lnTo>
                      <a:pt x="30" y="28"/>
                    </a:lnTo>
                    <a:lnTo>
                      <a:pt x="36" y="28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2F30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" name="Freeform 193"/>
              <p:cNvSpPr>
                <a:spLocks/>
              </p:cNvSpPr>
              <p:nvPr/>
            </p:nvSpPr>
            <p:spPr bwMode="auto">
              <a:xfrm>
                <a:off x="4254" y="1608"/>
                <a:ext cx="93" cy="34"/>
              </a:xfrm>
              <a:custGeom>
                <a:avLst/>
                <a:gdLst>
                  <a:gd name="T0" fmla="*/ 23 w 95"/>
                  <a:gd name="T1" fmla="*/ 892 h 33"/>
                  <a:gd name="T2" fmla="*/ 23 w 95"/>
                  <a:gd name="T3" fmla="*/ 892 h 33"/>
                  <a:gd name="T4" fmla="*/ 23 w 95"/>
                  <a:gd name="T5" fmla="*/ 892 h 33"/>
                  <a:gd name="T6" fmla="*/ 23 w 95"/>
                  <a:gd name="T7" fmla="*/ 892 h 33"/>
                  <a:gd name="T8" fmla="*/ 23 w 95"/>
                  <a:gd name="T9" fmla="*/ 892 h 33"/>
                  <a:gd name="T10" fmla="*/ 23 w 95"/>
                  <a:gd name="T11" fmla="*/ 1036 h 33"/>
                  <a:gd name="T12" fmla="*/ 23 w 95"/>
                  <a:gd name="T13" fmla="*/ 1036 h 33"/>
                  <a:gd name="T14" fmla="*/ 23 w 95"/>
                  <a:gd name="T15" fmla="*/ 11 h 33"/>
                  <a:gd name="T16" fmla="*/ 23 w 95"/>
                  <a:gd name="T17" fmla="*/ 5 h 33"/>
                  <a:gd name="T18" fmla="*/ 23 w 95"/>
                  <a:gd name="T19" fmla="*/ 5 h 33"/>
                  <a:gd name="T20" fmla="*/ 23 w 95"/>
                  <a:gd name="T21" fmla="*/ 0 h 33"/>
                  <a:gd name="T22" fmla="*/ 23 w 95"/>
                  <a:gd name="T23" fmla="*/ 5 h 33"/>
                  <a:gd name="T24" fmla="*/ 23 w 95"/>
                  <a:gd name="T25" fmla="*/ 0 h 33"/>
                  <a:gd name="T26" fmla="*/ 23 w 95"/>
                  <a:gd name="T27" fmla="*/ 5 h 33"/>
                  <a:gd name="T28" fmla="*/ 23 w 95"/>
                  <a:gd name="T29" fmla="*/ 0 h 33"/>
                  <a:gd name="T30" fmla="*/ 18 w 95"/>
                  <a:gd name="T31" fmla="*/ 5 h 33"/>
                  <a:gd name="T32" fmla="*/ 12 w 95"/>
                  <a:gd name="T33" fmla="*/ 5 h 33"/>
                  <a:gd name="T34" fmla="*/ 0 w 95"/>
                  <a:gd name="T35" fmla="*/ 11 h 33"/>
                  <a:gd name="T36" fmla="*/ 12 w 95"/>
                  <a:gd name="T37" fmla="*/ 1036 h 33"/>
                  <a:gd name="T38" fmla="*/ 18 w 95"/>
                  <a:gd name="T39" fmla="*/ 892 h 33"/>
                  <a:gd name="T40" fmla="*/ 23 w 95"/>
                  <a:gd name="T41" fmla="*/ 892 h 33"/>
                  <a:gd name="T42" fmla="*/ 23 w 95"/>
                  <a:gd name="T43" fmla="*/ 892 h 33"/>
                  <a:gd name="T44" fmla="*/ 23 w 95"/>
                  <a:gd name="T45" fmla="*/ 892 h 33"/>
                  <a:gd name="T46" fmla="*/ 23 w 95"/>
                  <a:gd name="T47" fmla="*/ 892 h 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95"/>
                  <a:gd name="T73" fmla="*/ 0 h 33"/>
                  <a:gd name="T74" fmla="*/ 95 w 95"/>
                  <a:gd name="T75" fmla="*/ 33 h 3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95" h="33">
                    <a:moveTo>
                      <a:pt x="48" y="28"/>
                    </a:moveTo>
                    <a:lnTo>
                      <a:pt x="54" y="28"/>
                    </a:lnTo>
                    <a:lnTo>
                      <a:pt x="60" y="28"/>
                    </a:lnTo>
                    <a:lnTo>
                      <a:pt x="66" y="28"/>
                    </a:lnTo>
                    <a:lnTo>
                      <a:pt x="78" y="28"/>
                    </a:lnTo>
                    <a:lnTo>
                      <a:pt x="78" y="33"/>
                    </a:lnTo>
                    <a:lnTo>
                      <a:pt x="83" y="33"/>
                    </a:lnTo>
                    <a:lnTo>
                      <a:pt x="95" y="11"/>
                    </a:lnTo>
                    <a:lnTo>
                      <a:pt x="89" y="5"/>
                    </a:lnTo>
                    <a:lnTo>
                      <a:pt x="78" y="5"/>
                    </a:lnTo>
                    <a:lnTo>
                      <a:pt x="72" y="0"/>
                    </a:lnTo>
                    <a:lnTo>
                      <a:pt x="60" y="5"/>
                    </a:lnTo>
                    <a:lnTo>
                      <a:pt x="48" y="0"/>
                    </a:lnTo>
                    <a:lnTo>
                      <a:pt x="36" y="5"/>
                    </a:lnTo>
                    <a:lnTo>
                      <a:pt x="30" y="0"/>
                    </a:lnTo>
                    <a:lnTo>
                      <a:pt x="18" y="5"/>
                    </a:lnTo>
                    <a:lnTo>
                      <a:pt x="12" y="5"/>
                    </a:lnTo>
                    <a:lnTo>
                      <a:pt x="0" y="11"/>
                    </a:lnTo>
                    <a:lnTo>
                      <a:pt x="12" y="33"/>
                    </a:lnTo>
                    <a:lnTo>
                      <a:pt x="18" y="28"/>
                    </a:lnTo>
                    <a:lnTo>
                      <a:pt x="30" y="28"/>
                    </a:lnTo>
                    <a:lnTo>
                      <a:pt x="36" y="28"/>
                    </a:lnTo>
                    <a:lnTo>
                      <a:pt x="48" y="28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Freeform 194"/>
              <p:cNvSpPr>
                <a:spLocks/>
              </p:cNvSpPr>
              <p:nvPr/>
            </p:nvSpPr>
            <p:spPr bwMode="auto">
              <a:xfrm>
                <a:off x="4272" y="1608"/>
                <a:ext cx="23" cy="28"/>
              </a:xfrm>
              <a:custGeom>
                <a:avLst/>
                <a:gdLst>
                  <a:gd name="T0" fmla="*/ 12 w 24"/>
                  <a:gd name="T1" fmla="*/ 5 h 28"/>
                  <a:gd name="T2" fmla="*/ 12 w 24"/>
                  <a:gd name="T3" fmla="*/ 0 h 28"/>
                  <a:gd name="T4" fmla="*/ 0 w 24"/>
                  <a:gd name="T5" fmla="*/ 5 h 28"/>
                  <a:gd name="T6" fmla="*/ 6 w 24"/>
                  <a:gd name="T7" fmla="*/ 28 h 28"/>
                  <a:gd name="T8" fmla="*/ 12 w 24"/>
                  <a:gd name="T9" fmla="*/ 28 h 28"/>
                  <a:gd name="T10" fmla="*/ 12 w 24"/>
                  <a:gd name="T11" fmla="*/ 28 h 28"/>
                  <a:gd name="T12" fmla="*/ 12 w 24"/>
                  <a:gd name="T13" fmla="*/ 5 h 28"/>
                  <a:gd name="T14" fmla="*/ 12 w 24"/>
                  <a:gd name="T15" fmla="*/ 5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28"/>
                  <a:gd name="T26" fmla="*/ 24 w 24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28">
                    <a:moveTo>
                      <a:pt x="18" y="5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6" y="28"/>
                    </a:lnTo>
                    <a:lnTo>
                      <a:pt x="18" y="28"/>
                    </a:lnTo>
                    <a:lnTo>
                      <a:pt x="24" y="28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16067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Freeform 195"/>
              <p:cNvSpPr>
                <a:spLocks/>
              </p:cNvSpPr>
              <p:nvPr/>
            </p:nvSpPr>
            <p:spPr bwMode="auto">
              <a:xfrm>
                <a:off x="4272" y="1608"/>
                <a:ext cx="23" cy="28"/>
              </a:xfrm>
              <a:custGeom>
                <a:avLst/>
                <a:gdLst>
                  <a:gd name="T0" fmla="*/ 12 w 24"/>
                  <a:gd name="T1" fmla="*/ 5 h 28"/>
                  <a:gd name="T2" fmla="*/ 12 w 24"/>
                  <a:gd name="T3" fmla="*/ 0 h 28"/>
                  <a:gd name="T4" fmla="*/ 0 w 24"/>
                  <a:gd name="T5" fmla="*/ 5 h 28"/>
                  <a:gd name="T6" fmla="*/ 6 w 24"/>
                  <a:gd name="T7" fmla="*/ 28 h 28"/>
                  <a:gd name="T8" fmla="*/ 12 w 24"/>
                  <a:gd name="T9" fmla="*/ 28 h 28"/>
                  <a:gd name="T10" fmla="*/ 12 w 24"/>
                  <a:gd name="T11" fmla="*/ 28 h 28"/>
                  <a:gd name="T12" fmla="*/ 12 w 24"/>
                  <a:gd name="T13" fmla="*/ 5 h 28"/>
                  <a:gd name="T14" fmla="*/ 12 w 24"/>
                  <a:gd name="T15" fmla="*/ 5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28"/>
                  <a:gd name="T26" fmla="*/ 24 w 24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28">
                    <a:moveTo>
                      <a:pt x="18" y="5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6" y="28"/>
                    </a:lnTo>
                    <a:lnTo>
                      <a:pt x="18" y="28"/>
                    </a:lnTo>
                    <a:lnTo>
                      <a:pt x="24" y="28"/>
                    </a:lnTo>
                    <a:lnTo>
                      <a:pt x="18" y="5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Freeform 196"/>
              <p:cNvSpPr>
                <a:spLocks/>
              </p:cNvSpPr>
              <p:nvPr/>
            </p:nvSpPr>
            <p:spPr bwMode="auto">
              <a:xfrm>
                <a:off x="4313" y="1608"/>
                <a:ext cx="17" cy="28"/>
              </a:xfrm>
              <a:custGeom>
                <a:avLst/>
                <a:gdLst>
                  <a:gd name="T0" fmla="*/ 0 w 18"/>
                  <a:gd name="T1" fmla="*/ 5 h 28"/>
                  <a:gd name="T2" fmla="*/ 9 w 18"/>
                  <a:gd name="T3" fmla="*/ 0 h 28"/>
                  <a:gd name="T4" fmla="*/ 9 w 18"/>
                  <a:gd name="T5" fmla="*/ 5 h 28"/>
                  <a:gd name="T6" fmla="*/ 9 w 18"/>
                  <a:gd name="T7" fmla="*/ 28 h 28"/>
                  <a:gd name="T8" fmla="*/ 6 w 18"/>
                  <a:gd name="T9" fmla="*/ 28 h 28"/>
                  <a:gd name="T10" fmla="*/ 0 w 18"/>
                  <a:gd name="T11" fmla="*/ 28 h 28"/>
                  <a:gd name="T12" fmla="*/ 0 w 18"/>
                  <a:gd name="T13" fmla="*/ 5 h 28"/>
                  <a:gd name="T14" fmla="*/ 0 w 18"/>
                  <a:gd name="T15" fmla="*/ 5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"/>
                  <a:gd name="T25" fmla="*/ 0 h 28"/>
                  <a:gd name="T26" fmla="*/ 18 w 18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" h="28">
                    <a:moveTo>
                      <a:pt x="0" y="5"/>
                    </a:moveTo>
                    <a:lnTo>
                      <a:pt x="12" y="0"/>
                    </a:lnTo>
                    <a:lnTo>
                      <a:pt x="18" y="5"/>
                    </a:lnTo>
                    <a:lnTo>
                      <a:pt x="12" y="28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16067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Freeform 197"/>
              <p:cNvSpPr>
                <a:spLocks/>
              </p:cNvSpPr>
              <p:nvPr/>
            </p:nvSpPr>
            <p:spPr bwMode="auto">
              <a:xfrm>
                <a:off x="4313" y="1608"/>
                <a:ext cx="17" cy="28"/>
              </a:xfrm>
              <a:custGeom>
                <a:avLst/>
                <a:gdLst>
                  <a:gd name="T0" fmla="*/ 0 w 18"/>
                  <a:gd name="T1" fmla="*/ 5 h 28"/>
                  <a:gd name="T2" fmla="*/ 9 w 18"/>
                  <a:gd name="T3" fmla="*/ 0 h 28"/>
                  <a:gd name="T4" fmla="*/ 9 w 18"/>
                  <a:gd name="T5" fmla="*/ 5 h 28"/>
                  <a:gd name="T6" fmla="*/ 9 w 18"/>
                  <a:gd name="T7" fmla="*/ 28 h 28"/>
                  <a:gd name="T8" fmla="*/ 6 w 18"/>
                  <a:gd name="T9" fmla="*/ 28 h 28"/>
                  <a:gd name="T10" fmla="*/ 0 w 18"/>
                  <a:gd name="T11" fmla="*/ 28 h 28"/>
                  <a:gd name="T12" fmla="*/ 0 w 18"/>
                  <a:gd name="T13" fmla="*/ 5 h 28"/>
                  <a:gd name="T14" fmla="*/ 0 w 18"/>
                  <a:gd name="T15" fmla="*/ 5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"/>
                  <a:gd name="T25" fmla="*/ 0 h 28"/>
                  <a:gd name="T26" fmla="*/ 18 w 18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" h="28">
                    <a:moveTo>
                      <a:pt x="0" y="5"/>
                    </a:moveTo>
                    <a:lnTo>
                      <a:pt x="12" y="0"/>
                    </a:lnTo>
                    <a:lnTo>
                      <a:pt x="18" y="5"/>
                    </a:lnTo>
                    <a:lnTo>
                      <a:pt x="12" y="28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0" y="5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Freeform 198"/>
              <p:cNvSpPr>
                <a:spLocks/>
              </p:cNvSpPr>
              <p:nvPr/>
            </p:nvSpPr>
            <p:spPr bwMode="auto">
              <a:xfrm>
                <a:off x="4260" y="1619"/>
                <a:ext cx="12" cy="5"/>
              </a:xfrm>
              <a:custGeom>
                <a:avLst/>
                <a:gdLst>
                  <a:gd name="T0" fmla="*/ 0 w 12"/>
                  <a:gd name="T1" fmla="*/ 5 h 5"/>
                  <a:gd name="T2" fmla="*/ 6 w 12"/>
                  <a:gd name="T3" fmla="*/ 5 h 5"/>
                  <a:gd name="T4" fmla="*/ 6 w 12"/>
                  <a:gd name="T5" fmla="*/ 5 h 5"/>
                  <a:gd name="T6" fmla="*/ 6 w 12"/>
                  <a:gd name="T7" fmla="*/ 5 h 5"/>
                  <a:gd name="T8" fmla="*/ 6 w 12"/>
                  <a:gd name="T9" fmla="*/ 5 h 5"/>
                  <a:gd name="T10" fmla="*/ 6 w 12"/>
                  <a:gd name="T11" fmla="*/ 5 h 5"/>
                  <a:gd name="T12" fmla="*/ 12 w 12"/>
                  <a:gd name="T13" fmla="*/ 5 h 5"/>
                  <a:gd name="T14" fmla="*/ 12 w 12"/>
                  <a:gd name="T15" fmla="*/ 5 h 5"/>
                  <a:gd name="T16" fmla="*/ 12 w 12"/>
                  <a:gd name="T17" fmla="*/ 0 h 5"/>
                  <a:gd name="T18" fmla="*/ 6 w 12"/>
                  <a:gd name="T19" fmla="*/ 0 h 5"/>
                  <a:gd name="T20" fmla="*/ 6 w 12"/>
                  <a:gd name="T21" fmla="*/ 0 h 5"/>
                  <a:gd name="T22" fmla="*/ 6 w 12"/>
                  <a:gd name="T23" fmla="*/ 0 h 5"/>
                  <a:gd name="T24" fmla="*/ 0 w 12"/>
                  <a:gd name="T25" fmla="*/ 5 h 5"/>
                  <a:gd name="T26" fmla="*/ 0 w 12"/>
                  <a:gd name="T27" fmla="*/ 5 h 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"/>
                  <a:gd name="T43" fmla="*/ 0 h 5"/>
                  <a:gd name="T44" fmla="*/ 12 w 12"/>
                  <a:gd name="T45" fmla="*/ 5 h 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" h="5">
                    <a:moveTo>
                      <a:pt x="0" y="5"/>
                    </a:moveTo>
                    <a:lnTo>
                      <a:pt x="6" y="5"/>
                    </a:lnTo>
                    <a:lnTo>
                      <a:pt x="12" y="5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7F6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Freeform 199"/>
              <p:cNvSpPr>
                <a:spLocks/>
              </p:cNvSpPr>
              <p:nvPr/>
            </p:nvSpPr>
            <p:spPr bwMode="auto">
              <a:xfrm>
                <a:off x="4266" y="1630"/>
                <a:ext cx="12" cy="6"/>
              </a:xfrm>
              <a:custGeom>
                <a:avLst/>
                <a:gdLst>
                  <a:gd name="T0" fmla="*/ 0 w 12"/>
                  <a:gd name="T1" fmla="*/ 6 h 6"/>
                  <a:gd name="T2" fmla="*/ 0 w 12"/>
                  <a:gd name="T3" fmla="*/ 6 h 6"/>
                  <a:gd name="T4" fmla="*/ 0 w 12"/>
                  <a:gd name="T5" fmla="*/ 6 h 6"/>
                  <a:gd name="T6" fmla="*/ 6 w 12"/>
                  <a:gd name="T7" fmla="*/ 6 h 6"/>
                  <a:gd name="T8" fmla="*/ 6 w 12"/>
                  <a:gd name="T9" fmla="*/ 6 h 6"/>
                  <a:gd name="T10" fmla="*/ 6 w 12"/>
                  <a:gd name="T11" fmla="*/ 6 h 6"/>
                  <a:gd name="T12" fmla="*/ 12 w 12"/>
                  <a:gd name="T13" fmla="*/ 0 h 6"/>
                  <a:gd name="T14" fmla="*/ 12 w 12"/>
                  <a:gd name="T15" fmla="*/ 0 h 6"/>
                  <a:gd name="T16" fmla="*/ 12 w 12"/>
                  <a:gd name="T17" fmla="*/ 0 h 6"/>
                  <a:gd name="T18" fmla="*/ 6 w 12"/>
                  <a:gd name="T19" fmla="*/ 0 h 6"/>
                  <a:gd name="T20" fmla="*/ 6 w 12"/>
                  <a:gd name="T21" fmla="*/ 0 h 6"/>
                  <a:gd name="T22" fmla="*/ 6 w 12"/>
                  <a:gd name="T23" fmla="*/ 6 h 6"/>
                  <a:gd name="T24" fmla="*/ 0 w 12"/>
                  <a:gd name="T25" fmla="*/ 6 h 6"/>
                  <a:gd name="T26" fmla="*/ 0 w 12"/>
                  <a:gd name="T27" fmla="*/ 6 h 6"/>
                  <a:gd name="T28" fmla="*/ 0 w 12"/>
                  <a:gd name="T29" fmla="*/ 6 h 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"/>
                  <a:gd name="T46" fmla="*/ 0 h 6"/>
                  <a:gd name="T47" fmla="*/ 12 w 12"/>
                  <a:gd name="T48" fmla="*/ 6 h 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" h="6">
                    <a:moveTo>
                      <a:pt x="0" y="6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Freeform 200"/>
              <p:cNvSpPr>
                <a:spLocks/>
              </p:cNvSpPr>
              <p:nvPr/>
            </p:nvSpPr>
            <p:spPr bwMode="auto">
              <a:xfrm>
                <a:off x="4272" y="1613"/>
                <a:ext cx="17" cy="11"/>
              </a:xfrm>
              <a:custGeom>
                <a:avLst/>
                <a:gdLst>
                  <a:gd name="T0" fmla="*/ 9 w 18"/>
                  <a:gd name="T1" fmla="*/ 0 h 11"/>
                  <a:gd name="T2" fmla="*/ 9 w 18"/>
                  <a:gd name="T3" fmla="*/ 0 h 11"/>
                  <a:gd name="T4" fmla="*/ 6 w 18"/>
                  <a:gd name="T5" fmla="*/ 0 h 11"/>
                  <a:gd name="T6" fmla="*/ 0 w 18"/>
                  <a:gd name="T7" fmla="*/ 6 h 11"/>
                  <a:gd name="T8" fmla="*/ 6 w 18"/>
                  <a:gd name="T9" fmla="*/ 11 h 11"/>
                  <a:gd name="T10" fmla="*/ 9 w 18"/>
                  <a:gd name="T11" fmla="*/ 6 h 11"/>
                  <a:gd name="T12" fmla="*/ 9 w 18"/>
                  <a:gd name="T13" fmla="*/ 6 h 11"/>
                  <a:gd name="T14" fmla="*/ 9 w 18"/>
                  <a:gd name="T15" fmla="*/ 6 h 11"/>
                  <a:gd name="T16" fmla="*/ 9 w 18"/>
                  <a:gd name="T17" fmla="*/ 0 h 11"/>
                  <a:gd name="T18" fmla="*/ 9 w 18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"/>
                  <a:gd name="T31" fmla="*/ 0 h 11"/>
                  <a:gd name="T32" fmla="*/ 18 w 18"/>
                  <a:gd name="T33" fmla="*/ 11 h 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" h="11">
                    <a:moveTo>
                      <a:pt x="18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6" y="11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B0F0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Freeform 201"/>
              <p:cNvSpPr>
                <a:spLocks/>
              </p:cNvSpPr>
              <p:nvPr/>
            </p:nvSpPr>
            <p:spPr bwMode="auto">
              <a:xfrm>
                <a:off x="4278" y="1624"/>
                <a:ext cx="17" cy="6"/>
              </a:xfrm>
              <a:custGeom>
                <a:avLst/>
                <a:gdLst>
                  <a:gd name="T0" fmla="*/ 9 w 18"/>
                  <a:gd name="T1" fmla="*/ 0 h 6"/>
                  <a:gd name="T2" fmla="*/ 9 w 18"/>
                  <a:gd name="T3" fmla="*/ 0 h 6"/>
                  <a:gd name="T4" fmla="*/ 6 w 18"/>
                  <a:gd name="T5" fmla="*/ 0 h 6"/>
                  <a:gd name="T6" fmla="*/ 0 w 18"/>
                  <a:gd name="T7" fmla="*/ 0 h 6"/>
                  <a:gd name="T8" fmla="*/ 0 w 18"/>
                  <a:gd name="T9" fmla="*/ 6 h 6"/>
                  <a:gd name="T10" fmla="*/ 6 w 18"/>
                  <a:gd name="T11" fmla="*/ 6 h 6"/>
                  <a:gd name="T12" fmla="*/ 9 w 18"/>
                  <a:gd name="T13" fmla="*/ 6 h 6"/>
                  <a:gd name="T14" fmla="*/ 9 w 18"/>
                  <a:gd name="T15" fmla="*/ 6 h 6"/>
                  <a:gd name="T16" fmla="*/ 9 w 18"/>
                  <a:gd name="T17" fmla="*/ 0 h 6"/>
                  <a:gd name="T18" fmla="*/ 9 w 1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"/>
                  <a:gd name="T31" fmla="*/ 0 h 6"/>
                  <a:gd name="T32" fmla="*/ 18 w 18"/>
                  <a:gd name="T33" fmla="*/ 6 h 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" h="6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B0F0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3" name="Freeform 202"/>
              <p:cNvSpPr>
                <a:spLocks/>
              </p:cNvSpPr>
              <p:nvPr/>
            </p:nvSpPr>
            <p:spPr bwMode="auto">
              <a:xfrm>
                <a:off x="4330" y="1613"/>
                <a:ext cx="11" cy="11"/>
              </a:xfrm>
              <a:custGeom>
                <a:avLst/>
                <a:gdLst>
                  <a:gd name="T0" fmla="*/ 5 w 11"/>
                  <a:gd name="T1" fmla="*/ 0 h 11"/>
                  <a:gd name="T2" fmla="*/ 5 w 11"/>
                  <a:gd name="T3" fmla="*/ 6 h 11"/>
                  <a:gd name="T4" fmla="*/ 5 w 11"/>
                  <a:gd name="T5" fmla="*/ 6 h 11"/>
                  <a:gd name="T6" fmla="*/ 5 w 11"/>
                  <a:gd name="T7" fmla="*/ 6 h 11"/>
                  <a:gd name="T8" fmla="*/ 0 w 11"/>
                  <a:gd name="T9" fmla="*/ 6 h 11"/>
                  <a:gd name="T10" fmla="*/ 5 w 11"/>
                  <a:gd name="T11" fmla="*/ 11 h 11"/>
                  <a:gd name="T12" fmla="*/ 5 w 11"/>
                  <a:gd name="T13" fmla="*/ 11 h 11"/>
                  <a:gd name="T14" fmla="*/ 5 w 11"/>
                  <a:gd name="T15" fmla="*/ 11 h 11"/>
                  <a:gd name="T16" fmla="*/ 11 w 11"/>
                  <a:gd name="T17" fmla="*/ 11 h 11"/>
                  <a:gd name="T18" fmla="*/ 11 w 11"/>
                  <a:gd name="T19" fmla="*/ 6 h 11"/>
                  <a:gd name="T20" fmla="*/ 11 w 11"/>
                  <a:gd name="T21" fmla="*/ 6 h 11"/>
                  <a:gd name="T22" fmla="*/ 11 w 11"/>
                  <a:gd name="T23" fmla="*/ 6 h 11"/>
                  <a:gd name="T24" fmla="*/ 5 w 11"/>
                  <a:gd name="T25" fmla="*/ 0 h 11"/>
                  <a:gd name="T26" fmla="*/ 5 w 11"/>
                  <a:gd name="T27" fmla="*/ 0 h 1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1"/>
                  <a:gd name="T43" fmla="*/ 0 h 11"/>
                  <a:gd name="T44" fmla="*/ 11 w 11"/>
                  <a:gd name="T45" fmla="*/ 11 h 1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1" h="11">
                    <a:moveTo>
                      <a:pt x="5" y="0"/>
                    </a:moveTo>
                    <a:lnTo>
                      <a:pt x="5" y="6"/>
                    </a:lnTo>
                    <a:lnTo>
                      <a:pt x="0" y="6"/>
                    </a:lnTo>
                    <a:lnTo>
                      <a:pt x="5" y="11"/>
                    </a:lnTo>
                    <a:lnTo>
                      <a:pt x="11" y="11"/>
                    </a:lnTo>
                    <a:lnTo>
                      <a:pt x="11" y="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7F6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Freeform 203"/>
              <p:cNvSpPr>
                <a:spLocks/>
              </p:cNvSpPr>
              <p:nvPr/>
            </p:nvSpPr>
            <p:spPr bwMode="auto">
              <a:xfrm>
                <a:off x="4324" y="1624"/>
                <a:ext cx="17" cy="12"/>
              </a:xfrm>
              <a:custGeom>
                <a:avLst/>
                <a:gdLst>
                  <a:gd name="T0" fmla="*/ 6 w 17"/>
                  <a:gd name="T1" fmla="*/ 0 h 12"/>
                  <a:gd name="T2" fmla="*/ 6 w 17"/>
                  <a:gd name="T3" fmla="*/ 0 h 12"/>
                  <a:gd name="T4" fmla="*/ 11 w 17"/>
                  <a:gd name="T5" fmla="*/ 0 h 12"/>
                  <a:gd name="T6" fmla="*/ 11 w 17"/>
                  <a:gd name="T7" fmla="*/ 0 h 12"/>
                  <a:gd name="T8" fmla="*/ 17 w 17"/>
                  <a:gd name="T9" fmla="*/ 0 h 12"/>
                  <a:gd name="T10" fmla="*/ 17 w 17"/>
                  <a:gd name="T11" fmla="*/ 6 h 12"/>
                  <a:gd name="T12" fmla="*/ 11 w 17"/>
                  <a:gd name="T13" fmla="*/ 12 h 12"/>
                  <a:gd name="T14" fmla="*/ 11 w 17"/>
                  <a:gd name="T15" fmla="*/ 12 h 12"/>
                  <a:gd name="T16" fmla="*/ 6 w 17"/>
                  <a:gd name="T17" fmla="*/ 12 h 12"/>
                  <a:gd name="T18" fmla="*/ 0 w 17"/>
                  <a:gd name="T19" fmla="*/ 12 h 12"/>
                  <a:gd name="T20" fmla="*/ 6 w 17"/>
                  <a:gd name="T21" fmla="*/ 0 h 12"/>
                  <a:gd name="T22" fmla="*/ 6 w 17"/>
                  <a:gd name="T23" fmla="*/ 0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2"/>
                  <a:gd name="T38" fmla="*/ 17 w 17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2">
                    <a:moveTo>
                      <a:pt x="6" y="0"/>
                    </a:moveTo>
                    <a:lnTo>
                      <a:pt x="6" y="0"/>
                    </a:lnTo>
                    <a:lnTo>
                      <a:pt x="11" y="0"/>
                    </a:lnTo>
                    <a:lnTo>
                      <a:pt x="17" y="0"/>
                    </a:lnTo>
                    <a:lnTo>
                      <a:pt x="17" y="6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Freeform 204"/>
              <p:cNvSpPr>
                <a:spLocks/>
              </p:cNvSpPr>
              <p:nvPr/>
            </p:nvSpPr>
            <p:spPr bwMode="auto">
              <a:xfrm>
                <a:off x="4324" y="1624"/>
                <a:ext cx="17" cy="12"/>
              </a:xfrm>
              <a:custGeom>
                <a:avLst/>
                <a:gdLst>
                  <a:gd name="T0" fmla="*/ 0 w 17"/>
                  <a:gd name="T1" fmla="*/ 0 h 12"/>
                  <a:gd name="T2" fmla="*/ 6 w 17"/>
                  <a:gd name="T3" fmla="*/ 0 h 12"/>
                  <a:gd name="T4" fmla="*/ 11 w 17"/>
                  <a:gd name="T5" fmla="*/ 6 h 12"/>
                  <a:gd name="T6" fmla="*/ 11 w 17"/>
                  <a:gd name="T7" fmla="*/ 6 h 12"/>
                  <a:gd name="T8" fmla="*/ 17 w 17"/>
                  <a:gd name="T9" fmla="*/ 6 h 12"/>
                  <a:gd name="T10" fmla="*/ 11 w 17"/>
                  <a:gd name="T11" fmla="*/ 12 h 12"/>
                  <a:gd name="T12" fmla="*/ 11 w 17"/>
                  <a:gd name="T13" fmla="*/ 12 h 12"/>
                  <a:gd name="T14" fmla="*/ 6 w 17"/>
                  <a:gd name="T15" fmla="*/ 12 h 12"/>
                  <a:gd name="T16" fmla="*/ 0 w 17"/>
                  <a:gd name="T17" fmla="*/ 6 h 12"/>
                  <a:gd name="T18" fmla="*/ 0 w 17"/>
                  <a:gd name="T19" fmla="*/ 0 h 12"/>
                  <a:gd name="T20" fmla="*/ 0 w 17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2"/>
                  <a:gd name="T35" fmla="*/ 17 w 17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2">
                    <a:moveTo>
                      <a:pt x="0" y="0"/>
                    </a:moveTo>
                    <a:lnTo>
                      <a:pt x="6" y="0"/>
                    </a:lnTo>
                    <a:lnTo>
                      <a:pt x="11" y="6"/>
                    </a:lnTo>
                    <a:lnTo>
                      <a:pt x="17" y="6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0F0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Freeform 205"/>
              <p:cNvSpPr>
                <a:spLocks/>
              </p:cNvSpPr>
              <p:nvPr/>
            </p:nvSpPr>
            <p:spPr bwMode="auto">
              <a:xfrm>
                <a:off x="4330" y="1630"/>
                <a:ext cx="11" cy="6"/>
              </a:xfrm>
              <a:custGeom>
                <a:avLst/>
                <a:gdLst>
                  <a:gd name="T0" fmla="*/ 5 w 11"/>
                  <a:gd name="T1" fmla="*/ 6 h 6"/>
                  <a:gd name="T2" fmla="*/ 5 w 11"/>
                  <a:gd name="T3" fmla="*/ 6 h 6"/>
                  <a:gd name="T4" fmla="*/ 5 w 11"/>
                  <a:gd name="T5" fmla="*/ 0 h 6"/>
                  <a:gd name="T6" fmla="*/ 5 w 11"/>
                  <a:gd name="T7" fmla="*/ 0 h 6"/>
                  <a:gd name="T8" fmla="*/ 5 w 11"/>
                  <a:gd name="T9" fmla="*/ 0 h 6"/>
                  <a:gd name="T10" fmla="*/ 11 w 11"/>
                  <a:gd name="T11" fmla="*/ 0 h 6"/>
                  <a:gd name="T12" fmla="*/ 11 w 11"/>
                  <a:gd name="T13" fmla="*/ 0 h 6"/>
                  <a:gd name="T14" fmla="*/ 11 w 11"/>
                  <a:gd name="T15" fmla="*/ 0 h 6"/>
                  <a:gd name="T16" fmla="*/ 5 w 11"/>
                  <a:gd name="T17" fmla="*/ 0 h 6"/>
                  <a:gd name="T18" fmla="*/ 5 w 11"/>
                  <a:gd name="T19" fmla="*/ 0 h 6"/>
                  <a:gd name="T20" fmla="*/ 5 w 11"/>
                  <a:gd name="T21" fmla="*/ 0 h 6"/>
                  <a:gd name="T22" fmla="*/ 0 w 11"/>
                  <a:gd name="T23" fmla="*/ 0 h 6"/>
                  <a:gd name="T24" fmla="*/ 0 w 11"/>
                  <a:gd name="T25" fmla="*/ 0 h 6"/>
                  <a:gd name="T26" fmla="*/ 0 w 11"/>
                  <a:gd name="T27" fmla="*/ 0 h 6"/>
                  <a:gd name="T28" fmla="*/ 0 w 11"/>
                  <a:gd name="T29" fmla="*/ 0 h 6"/>
                  <a:gd name="T30" fmla="*/ 0 w 11"/>
                  <a:gd name="T31" fmla="*/ 0 h 6"/>
                  <a:gd name="T32" fmla="*/ 0 w 11"/>
                  <a:gd name="T33" fmla="*/ 0 h 6"/>
                  <a:gd name="T34" fmla="*/ 0 w 11"/>
                  <a:gd name="T35" fmla="*/ 0 h 6"/>
                  <a:gd name="T36" fmla="*/ 0 w 11"/>
                  <a:gd name="T37" fmla="*/ 0 h 6"/>
                  <a:gd name="T38" fmla="*/ 0 w 11"/>
                  <a:gd name="T39" fmla="*/ 0 h 6"/>
                  <a:gd name="T40" fmla="*/ 0 w 11"/>
                  <a:gd name="T41" fmla="*/ 0 h 6"/>
                  <a:gd name="T42" fmla="*/ 0 w 11"/>
                  <a:gd name="T43" fmla="*/ 0 h 6"/>
                  <a:gd name="T44" fmla="*/ 0 w 11"/>
                  <a:gd name="T45" fmla="*/ 0 h 6"/>
                  <a:gd name="T46" fmla="*/ 0 w 11"/>
                  <a:gd name="T47" fmla="*/ 0 h 6"/>
                  <a:gd name="T48" fmla="*/ 0 w 11"/>
                  <a:gd name="T49" fmla="*/ 0 h 6"/>
                  <a:gd name="T50" fmla="*/ 0 w 11"/>
                  <a:gd name="T51" fmla="*/ 0 h 6"/>
                  <a:gd name="T52" fmla="*/ 0 w 11"/>
                  <a:gd name="T53" fmla="*/ 0 h 6"/>
                  <a:gd name="T54" fmla="*/ 0 w 11"/>
                  <a:gd name="T55" fmla="*/ 0 h 6"/>
                  <a:gd name="T56" fmla="*/ 0 w 11"/>
                  <a:gd name="T57" fmla="*/ 0 h 6"/>
                  <a:gd name="T58" fmla="*/ 0 w 11"/>
                  <a:gd name="T59" fmla="*/ 0 h 6"/>
                  <a:gd name="T60" fmla="*/ 0 w 11"/>
                  <a:gd name="T61" fmla="*/ 0 h 6"/>
                  <a:gd name="T62" fmla="*/ 0 w 11"/>
                  <a:gd name="T63" fmla="*/ 0 h 6"/>
                  <a:gd name="T64" fmla="*/ 5 w 11"/>
                  <a:gd name="T65" fmla="*/ 0 h 6"/>
                  <a:gd name="T66" fmla="*/ 5 w 11"/>
                  <a:gd name="T67" fmla="*/ 0 h 6"/>
                  <a:gd name="T68" fmla="*/ 5 w 11"/>
                  <a:gd name="T69" fmla="*/ 6 h 6"/>
                  <a:gd name="T70" fmla="*/ 5 w 11"/>
                  <a:gd name="T71" fmla="*/ 6 h 6"/>
                  <a:gd name="T72" fmla="*/ 5 w 11"/>
                  <a:gd name="T73" fmla="*/ 6 h 6"/>
                  <a:gd name="T74" fmla="*/ 5 w 11"/>
                  <a:gd name="T75" fmla="*/ 0 h 6"/>
                  <a:gd name="T76" fmla="*/ 5 w 11"/>
                  <a:gd name="T77" fmla="*/ 0 h 6"/>
                  <a:gd name="T78" fmla="*/ 5 w 11"/>
                  <a:gd name="T79" fmla="*/ 0 h 6"/>
                  <a:gd name="T80" fmla="*/ 5 w 11"/>
                  <a:gd name="T81" fmla="*/ 0 h 6"/>
                  <a:gd name="T82" fmla="*/ 5 w 11"/>
                  <a:gd name="T83" fmla="*/ 6 h 6"/>
                  <a:gd name="T84" fmla="*/ 5 w 11"/>
                  <a:gd name="T85" fmla="*/ 6 h 6"/>
                  <a:gd name="T86" fmla="*/ 5 w 11"/>
                  <a:gd name="T87" fmla="*/ 6 h 6"/>
                  <a:gd name="T88" fmla="*/ 5 w 11"/>
                  <a:gd name="T89" fmla="*/ 6 h 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"/>
                  <a:gd name="T136" fmla="*/ 0 h 6"/>
                  <a:gd name="T137" fmla="*/ 11 w 11"/>
                  <a:gd name="T138" fmla="*/ 6 h 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" h="6">
                    <a:moveTo>
                      <a:pt x="5" y="6"/>
                    </a:moveTo>
                    <a:lnTo>
                      <a:pt x="5" y="6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6"/>
                    </a:lnTo>
                    <a:lnTo>
                      <a:pt x="5" y="0"/>
                    </a:ln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Freeform 206"/>
              <p:cNvSpPr>
                <a:spLocks/>
              </p:cNvSpPr>
              <p:nvPr/>
            </p:nvSpPr>
            <p:spPr bwMode="auto">
              <a:xfrm>
                <a:off x="4313" y="1619"/>
                <a:ext cx="11" cy="11"/>
              </a:xfrm>
              <a:custGeom>
                <a:avLst/>
                <a:gdLst>
                  <a:gd name="T0" fmla="*/ 6 w 12"/>
                  <a:gd name="T1" fmla="*/ 11 h 11"/>
                  <a:gd name="T2" fmla="*/ 6 w 12"/>
                  <a:gd name="T3" fmla="*/ 11 h 11"/>
                  <a:gd name="T4" fmla="*/ 6 w 12"/>
                  <a:gd name="T5" fmla="*/ 5 h 11"/>
                  <a:gd name="T6" fmla="*/ 6 w 12"/>
                  <a:gd name="T7" fmla="*/ 5 h 11"/>
                  <a:gd name="T8" fmla="*/ 6 w 12"/>
                  <a:gd name="T9" fmla="*/ 5 h 11"/>
                  <a:gd name="T10" fmla="*/ 6 w 12"/>
                  <a:gd name="T11" fmla="*/ 5 h 11"/>
                  <a:gd name="T12" fmla="*/ 6 w 12"/>
                  <a:gd name="T13" fmla="*/ 5 h 11"/>
                  <a:gd name="T14" fmla="*/ 6 w 12"/>
                  <a:gd name="T15" fmla="*/ 5 h 11"/>
                  <a:gd name="T16" fmla="*/ 6 w 12"/>
                  <a:gd name="T17" fmla="*/ 5 h 11"/>
                  <a:gd name="T18" fmla="*/ 6 w 12"/>
                  <a:gd name="T19" fmla="*/ 5 h 11"/>
                  <a:gd name="T20" fmla="*/ 6 w 12"/>
                  <a:gd name="T21" fmla="*/ 5 h 11"/>
                  <a:gd name="T22" fmla="*/ 6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5 h 11"/>
                  <a:gd name="T32" fmla="*/ 0 w 12"/>
                  <a:gd name="T33" fmla="*/ 5 h 11"/>
                  <a:gd name="T34" fmla="*/ 0 w 12"/>
                  <a:gd name="T35" fmla="*/ 5 h 11"/>
                  <a:gd name="T36" fmla="*/ 0 w 12"/>
                  <a:gd name="T37" fmla="*/ 5 h 11"/>
                  <a:gd name="T38" fmla="*/ 0 w 12"/>
                  <a:gd name="T39" fmla="*/ 5 h 11"/>
                  <a:gd name="T40" fmla="*/ 6 w 12"/>
                  <a:gd name="T41" fmla="*/ 5 h 11"/>
                  <a:gd name="T42" fmla="*/ 0 w 12"/>
                  <a:gd name="T43" fmla="*/ 5 h 11"/>
                  <a:gd name="T44" fmla="*/ 6 w 12"/>
                  <a:gd name="T45" fmla="*/ 11 h 11"/>
                  <a:gd name="T46" fmla="*/ 6 w 12"/>
                  <a:gd name="T47" fmla="*/ 11 h 11"/>
                  <a:gd name="T48" fmla="*/ 6 w 12"/>
                  <a:gd name="T49" fmla="*/ 5 h 11"/>
                  <a:gd name="T50" fmla="*/ 6 w 12"/>
                  <a:gd name="T51" fmla="*/ 5 h 11"/>
                  <a:gd name="T52" fmla="*/ 6 w 12"/>
                  <a:gd name="T53" fmla="*/ 5 h 11"/>
                  <a:gd name="T54" fmla="*/ 6 w 12"/>
                  <a:gd name="T55" fmla="*/ 11 h 11"/>
                  <a:gd name="T56" fmla="*/ 6 w 12"/>
                  <a:gd name="T57" fmla="*/ 11 h 11"/>
                  <a:gd name="T58" fmla="*/ 6 w 12"/>
                  <a:gd name="T59" fmla="*/ 11 h 11"/>
                  <a:gd name="T60" fmla="*/ 6 w 12"/>
                  <a:gd name="T61" fmla="*/ 5 h 11"/>
                  <a:gd name="T62" fmla="*/ 6 w 12"/>
                  <a:gd name="T63" fmla="*/ 5 h 11"/>
                  <a:gd name="T64" fmla="*/ 6 w 12"/>
                  <a:gd name="T65" fmla="*/ 5 h 11"/>
                  <a:gd name="T66" fmla="*/ 6 w 12"/>
                  <a:gd name="T67" fmla="*/ 5 h 11"/>
                  <a:gd name="T68" fmla="*/ 6 w 12"/>
                  <a:gd name="T69" fmla="*/ 5 h 11"/>
                  <a:gd name="T70" fmla="*/ 6 w 12"/>
                  <a:gd name="T71" fmla="*/ 11 h 11"/>
                  <a:gd name="T72" fmla="*/ 6 w 12"/>
                  <a:gd name="T73" fmla="*/ 11 h 11"/>
                  <a:gd name="T74" fmla="*/ 6 w 12"/>
                  <a:gd name="T75" fmla="*/ 5 h 11"/>
                  <a:gd name="T76" fmla="*/ 6 w 12"/>
                  <a:gd name="T77" fmla="*/ 5 h 11"/>
                  <a:gd name="T78" fmla="*/ 6 w 12"/>
                  <a:gd name="T79" fmla="*/ 5 h 11"/>
                  <a:gd name="T80" fmla="*/ 6 w 12"/>
                  <a:gd name="T81" fmla="*/ 11 h 11"/>
                  <a:gd name="T82" fmla="*/ 6 w 12"/>
                  <a:gd name="T83" fmla="*/ 11 h 11"/>
                  <a:gd name="T84" fmla="*/ 6 w 12"/>
                  <a:gd name="T85" fmla="*/ 11 h 11"/>
                  <a:gd name="T86" fmla="*/ 6 w 12"/>
                  <a:gd name="T87" fmla="*/ 11 h 1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"/>
                  <a:gd name="T133" fmla="*/ 0 h 11"/>
                  <a:gd name="T134" fmla="*/ 12 w 12"/>
                  <a:gd name="T135" fmla="*/ 11 h 1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" h="11">
                    <a:moveTo>
                      <a:pt x="12" y="11"/>
                    </a:moveTo>
                    <a:lnTo>
                      <a:pt x="12" y="11"/>
                    </a:lnTo>
                    <a:lnTo>
                      <a:pt x="12" y="5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6" y="5"/>
                    </a:lnTo>
                    <a:lnTo>
                      <a:pt x="6" y="11"/>
                    </a:lnTo>
                    <a:lnTo>
                      <a:pt x="6" y="5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Freeform 207"/>
              <p:cNvSpPr>
                <a:spLocks/>
              </p:cNvSpPr>
              <p:nvPr/>
            </p:nvSpPr>
            <p:spPr bwMode="auto">
              <a:xfrm>
                <a:off x="4313" y="1619"/>
                <a:ext cx="6" cy="1"/>
              </a:xfrm>
              <a:custGeom>
                <a:avLst/>
                <a:gdLst>
                  <a:gd name="T0" fmla="*/ 6 w 6"/>
                  <a:gd name="T1" fmla="*/ 0 h 1"/>
                  <a:gd name="T2" fmla="*/ 6 w 6"/>
                  <a:gd name="T3" fmla="*/ 0 h 1"/>
                  <a:gd name="T4" fmla="*/ 6 w 6"/>
                  <a:gd name="T5" fmla="*/ 0 h 1"/>
                  <a:gd name="T6" fmla="*/ 6 w 6"/>
                  <a:gd name="T7" fmla="*/ 0 h 1"/>
                  <a:gd name="T8" fmla="*/ 6 w 6"/>
                  <a:gd name="T9" fmla="*/ 0 h 1"/>
                  <a:gd name="T10" fmla="*/ 6 w 6"/>
                  <a:gd name="T11" fmla="*/ 0 h 1"/>
                  <a:gd name="T12" fmla="*/ 6 w 6"/>
                  <a:gd name="T13" fmla="*/ 0 h 1"/>
                  <a:gd name="T14" fmla="*/ 6 w 6"/>
                  <a:gd name="T15" fmla="*/ 0 h 1"/>
                  <a:gd name="T16" fmla="*/ 0 w 6"/>
                  <a:gd name="T17" fmla="*/ 0 h 1"/>
                  <a:gd name="T18" fmla="*/ 0 w 6"/>
                  <a:gd name="T19" fmla="*/ 0 h 1"/>
                  <a:gd name="T20" fmla="*/ 0 w 6"/>
                  <a:gd name="T21" fmla="*/ 0 h 1"/>
                  <a:gd name="T22" fmla="*/ 0 w 6"/>
                  <a:gd name="T23" fmla="*/ 0 h 1"/>
                  <a:gd name="T24" fmla="*/ 0 w 6"/>
                  <a:gd name="T25" fmla="*/ 0 h 1"/>
                  <a:gd name="T26" fmla="*/ 0 w 6"/>
                  <a:gd name="T27" fmla="*/ 0 h 1"/>
                  <a:gd name="T28" fmla="*/ 0 w 6"/>
                  <a:gd name="T29" fmla="*/ 0 h 1"/>
                  <a:gd name="T30" fmla="*/ 6 w 6"/>
                  <a:gd name="T31" fmla="*/ 0 h 1"/>
                  <a:gd name="T32" fmla="*/ 6 w 6"/>
                  <a:gd name="T33" fmla="*/ 0 h 1"/>
                  <a:gd name="T34" fmla="*/ 6 w 6"/>
                  <a:gd name="T35" fmla="*/ 0 h 1"/>
                  <a:gd name="T36" fmla="*/ 6 w 6"/>
                  <a:gd name="T37" fmla="*/ 0 h 1"/>
                  <a:gd name="T38" fmla="*/ 6 w 6"/>
                  <a:gd name="T39" fmla="*/ 0 h 1"/>
                  <a:gd name="T40" fmla="*/ 6 w 6"/>
                  <a:gd name="T41" fmla="*/ 0 h 1"/>
                  <a:gd name="T42" fmla="*/ 6 w 6"/>
                  <a:gd name="T43" fmla="*/ 0 h 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"/>
                  <a:gd name="T67" fmla="*/ 0 h 1"/>
                  <a:gd name="T68" fmla="*/ 6 w 6"/>
                  <a:gd name="T69" fmla="*/ 1 h 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" h="1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B0F0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Freeform 208"/>
              <p:cNvSpPr>
                <a:spLocks/>
              </p:cNvSpPr>
              <p:nvPr/>
            </p:nvSpPr>
            <p:spPr bwMode="auto">
              <a:xfrm>
                <a:off x="4313" y="1619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0 w 6"/>
                  <a:gd name="T3" fmla="*/ 0 h 5"/>
                  <a:gd name="T4" fmla="*/ 6 w 6"/>
                  <a:gd name="T5" fmla="*/ 5 h 5"/>
                  <a:gd name="T6" fmla="*/ 6 w 6"/>
                  <a:gd name="T7" fmla="*/ 0 h 5"/>
                  <a:gd name="T8" fmla="*/ 6 w 6"/>
                  <a:gd name="T9" fmla="*/ 0 h 5"/>
                  <a:gd name="T10" fmla="*/ 6 w 6"/>
                  <a:gd name="T11" fmla="*/ 0 h 5"/>
                  <a:gd name="T12" fmla="*/ 6 w 6"/>
                  <a:gd name="T13" fmla="*/ 5 h 5"/>
                  <a:gd name="T14" fmla="*/ 6 w 6"/>
                  <a:gd name="T15" fmla="*/ 5 h 5"/>
                  <a:gd name="T16" fmla="*/ 6 w 6"/>
                  <a:gd name="T17" fmla="*/ 5 h 5"/>
                  <a:gd name="T18" fmla="*/ 6 w 6"/>
                  <a:gd name="T19" fmla="*/ 0 h 5"/>
                  <a:gd name="T20" fmla="*/ 6 w 6"/>
                  <a:gd name="T21" fmla="*/ 0 h 5"/>
                  <a:gd name="T22" fmla="*/ 6 w 6"/>
                  <a:gd name="T23" fmla="*/ 0 h 5"/>
                  <a:gd name="T24" fmla="*/ 6 w 6"/>
                  <a:gd name="T25" fmla="*/ 0 h 5"/>
                  <a:gd name="T26" fmla="*/ 6 w 6"/>
                  <a:gd name="T27" fmla="*/ 0 h 5"/>
                  <a:gd name="T28" fmla="*/ 6 w 6"/>
                  <a:gd name="T29" fmla="*/ 0 h 5"/>
                  <a:gd name="T30" fmla="*/ 6 w 6"/>
                  <a:gd name="T31" fmla="*/ 0 h 5"/>
                  <a:gd name="T32" fmla="*/ 6 w 6"/>
                  <a:gd name="T33" fmla="*/ 0 h 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"/>
                  <a:gd name="T52" fmla="*/ 0 h 5"/>
                  <a:gd name="T53" fmla="*/ 6 w 6"/>
                  <a:gd name="T54" fmla="*/ 5 h 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" h="5">
                    <a:moveTo>
                      <a:pt x="6" y="0"/>
                    </a:moveTo>
                    <a:lnTo>
                      <a:pt x="0" y="0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B0F0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Freeform 209"/>
              <p:cNvSpPr>
                <a:spLocks/>
              </p:cNvSpPr>
              <p:nvPr/>
            </p:nvSpPr>
            <p:spPr bwMode="auto">
              <a:xfrm>
                <a:off x="4301" y="1624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0 w 6"/>
                  <a:gd name="T3" fmla="*/ 0 h 1"/>
                  <a:gd name="T4" fmla="*/ 0 w 6"/>
                  <a:gd name="T5" fmla="*/ 0 h 1"/>
                  <a:gd name="T6" fmla="*/ 6 w 6"/>
                  <a:gd name="T7" fmla="*/ 0 h 1"/>
                  <a:gd name="T8" fmla="*/ 6 w 6"/>
                  <a:gd name="T9" fmla="*/ 0 h 1"/>
                  <a:gd name="T10" fmla="*/ 0 w 6"/>
                  <a:gd name="T11" fmla="*/ 0 h 1"/>
                  <a:gd name="T12" fmla="*/ 0 w 6"/>
                  <a:gd name="T13" fmla="*/ 0 h 1"/>
                  <a:gd name="T14" fmla="*/ 0 w 6"/>
                  <a:gd name="T15" fmla="*/ 0 h 1"/>
                  <a:gd name="T16" fmla="*/ 0 w 6"/>
                  <a:gd name="T17" fmla="*/ 0 h 1"/>
                  <a:gd name="T18" fmla="*/ 0 w 6"/>
                  <a:gd name="T19" fmla="*/ 0 h 1"/>
                  <a:gd name="T20" fmla="*/ 0 w 6"/>
                  <a:gd name="T21" fmla="*/ 0 h 1"/>
                  <a:gd name="T22" fmla="*/ 0 w 6"/>
                  <a:gd name="T23" fmla="*/ 0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"/>
                  <a:gd name="T37" fmla="*/ 0 h 1"/>
                  <a:gd name="T38" fmla="*/ 6 w 6"/>
                  <a:gd name="T39" fmla="*/ 1 h 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" h="1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CF4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Freeform 210"/>
              <p:cNvSpPr>
                <a:spLocks/>
              </p:cNvSpPr>
              <p:nvPr/>
            </p:nvSpPr>
            <p:spPr bwMode="auto">
              <a:xfrm>
                <a:off x="4295" y="1619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0 w 6"/>
                  <a:gd name="T3" fmla="*/ 0 h 1"/>
                  <a:gd name="T4" fmla="*/ 0 w 6"/>
                  <a:gd name="T5" fmla="*/ 0 h 1"/>
                  <a:gd name="T6" fmla="*/ 6 w 6"/>
                  <a:gd name="T7" fmla="*/ 0 h 1"/>
                  <a:gd name="T8" fmla="*/ 6 w 6"/>
                  <a:gd name="T9" fmla="*/ 0 h 1"/>
                  <a:gd name="T10" fmla="*/ 6 w 6"/>
                  <a:gd name="T11" fmla="*/ 0 h 1"/>
                  <a:gd name="T12" fmla="*/ 6 w 6"/>
                  <a:gd name="T13" fmla="*/ 0 h 1"/>
                  <a:gd name="T14" fmla="*/ 0 w 6"/>
                  <a:gd name="T15" fmla="*/ 0 h 1"/>
                  <a:gd name="T16" fmla="*/ 0 w 6"/>
                  <a:gd name="T17" fmla="*/ 0 h 1"/>
                  <a:gd name="T18" fmla="*/ 0 w 6"/>
                  <a:gd name="T19" fmla="*/ 0 h 1"/>
                  <a:gd name="T20" fmla="*/ 0 w 6"/>
                  <a:gd name="T21" fmla="*/ 0 h 1"/>
                  <a:gd name="T22" fmla="*/ 0 w 6"/>
                  <a:gd name="T23" fmla="*/ 0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"/>
                  <a:gd name="T37" fmla="*/ 0 h 1"/>
                  <a:gd name="T38" fmla="*/ 6 w 6"/>
                  <a:gd name="T39" fmla="*/ 1 h 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" h="1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CF4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2" name="Freeform 211"/>
              <p:cNvSpPr>
                <a:spLocks/>
              </p:cNvSpPr>
              <p:nvPr/>
            </p:nvSpPr>
            <p:spPr bwMode="auto">
              <a:xfrm>
                <a:off x="4307" y="1619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w 1"/>
                  <a:gd name="T21" fmla="*/ 0 h 1"/>
                  <a:gd name="T22" fmla="*/ 0 w 1"/>
                  <a:gd name="T23" fmla="*/ 0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"/>
                  <a:gd name="T37" fmla="*/ 0 h 1"/>
                  <a:gd name="T38" fmla="*/ 1 w 1"/>
                  <a:gd name="T39" fmla="*/ 1 h 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CF4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3" name="Freeform 212"/>
              <p:cNvSpPr>
                <a:spLocks/>
              </p:cNvSpPr>
              <p:nvPr/>
            </p:nvSpPr>
            <p:spPr bwMode="auto">
              <a:xfrm>
                <a:off x="4185" y="1590"/>
                <a:ext cx="238" cy="161"/>
              </a:xfrm>
              <a:custGeom>
                <a:avLst/>
                <a:gdLst>
                  <a:gd name="T0" fmla="*/ 20 w 244"/>
                  <a:gd name="T1" fmla="*/ 6409 h 156"/>
                  <a:gd name="T2" fmla="*/ 20 w 244"/>
                  <a:gd name="T3" fmla="*/ 0 h 156"/>
                  <a:gd name="T4" fmla="*/ 0 w 244"/>
                  <a:gd name="T5" fmla="*/ 0 h 156"/>
                  <a:gd name="T6" fmla="*/ 0 w 244"/>
                  <a:gd name="T7" fmla="*/ 6409 h 156"/>
                  <a:gd name="T8" fmla="*/ 20 w 244"/>
                  <a:gd name="T9" fmla="*/ 6409 h 156"/>
                  <a:gd name="T10" fmla="*/ 20 w 244"/>
                  <a:gd name="T11" fmla="*/ 6409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6" name="Text Box 213"/>
            <p:cNvSpPr txBox="1">
              <a:spLocks noChangeArrowheads="1"/>
            </p:cNvSpPr>
            <p:nvPr/>
          </p:nvSpPr>
          <p:spPr bwMode="auto">
            <a:xfrm>
              <a:off x="3690384" y="1832333"/>
              <a:ext cx="708025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CROATIA</a:t>
              </a: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457552" y="1857298"/>
            <a:ext cx="863600" cy="462302"/>
            <a:chOff x="2457552" y="1584343"/>
            <a:chExt cx="863600" cy="462302"/>
          </a:xfrm>
        </p:grpSpPr>
        <p:grpSp>
          <p:nvGrpSpPr>
            <p:cNvPr id="14" name="Group 253"/>
            <p:cNvGrpSpPr>
              <a:grpSpLocks/>
            </p:cNvGrpSpPr>
            <p:nvPr/>
          </p:nvGrpSpPr>
          <p:grpSpPr bwMode="auto">
            <a:xfrm>
              <a:off x="2694090" y="1584343"/>
              <a:ext cx="390525" cy="249237"/>
              <a:chOff x="528" y="1164"/>
              <a:chExt cx="238" cy="157"/>
            </a:xfrm>
          </p:grpSpPr>
          <p:sp>
            <p:nvSpPr>
              <p:cNvPr id="16" name="Rectangle 254"/>
              <p:cNvSpPr>
                <a:spLocks noChangeArrowheads="1"/>
              </p:cNvSpPr>
              <p:nvPr/>
            </p:nvSpPr>
            <p:spPr bwMode="auto">
              <a:xfrm>
                <a:off x="528" y="1164"/>
                <a:ext cx="238" cy="157"/>
              </a:xfrm>
              <a:prstGeom prst="rect">
                <a:avLst/>
              </a:prstGeom>
              <a:noFill/>
              <a:ln w="31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endParaRPr lang="en-US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255"/>
              <p:cNvSpPr>
                <a:spLocks noChangeArrowheads="1"/>
              </p:cNvSpPr>
              <p:nvPr/>
            </p:nvSpPr>
            <p:spPr bwMode="auto">
              <a:xfrm>
                <a:off x="528" y="1164"/>
                <a:ext cx="238" cy="5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endParaRPr lang="en-US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256"/>
              <p:cNvSpPr>
                <a:spLocks noChangeArrowheads="1"/>
              </p:cNvSpPr>
              <p:nvPr/>
            </p:nvSpPr>
            <p:spPr bwMode="auto">
              <a:xfrm>
                <a:off x="528" y="1218"/>
                <a:ext cx="238" cy="56"/>
              </a:xfrm>
              <a:prstGeom prst="rect">
                <a:avLst/>
              </a:prstGeom>
              <a:solidFill>
                <a:srgbClr val="029E7B"/>
              </a:solidFill>
              <a:ln w="317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endParaRPr lang="en-US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257"/>
              <p:cNvSpPr>
                <a:spLocks noChangeArrowheads="1"/>
              </p:cNvSpPr>
              <p:nvPr/>
            </p:nvSpPr>
            <p:spPr bwMode="auto">
              <a:xfrm>
                <a:off x="528" y="1266"/>
                <a:ext cx="238" cy="55"/>
              </a:xfrm>
              <a:prstGeom prst="rect">
                <a:avLst/>
              </a:prstGeom>
              <a:solidFill>
                <a:srgbClr val="D93426"/>
              </a:solidFill>
              <a:ln w="31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endParaRPr lang="en-US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Text Box 264"/>
            <p:cNvSpPr txBox="1">
              <a:spLocks noChangeArrowheads="1"/>
            </p:cNvSpPr>
            <p:nvPr/>
          </p:nvSpPr>
          <p:spPr bwMode="auto">
            <a:xfrm>
              <a:off x="2457552" y="1832333"/>
              <a:ext cx="863600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BULGARIA</a:t>
              </a: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1490080" y="1857298"/>
            <a:ext cx="708025" cy="462303"/>
            <a:chOff x="1490080" y="1584343"/>
            <a:chExt cx="708025" cy="462303"/>
          </a:xfrm>
        </p:grpSpPr>
        <p:grpSp>
          <p:nvGrpSpPr>
            <p:cNvPr id="31" name="Group 44"/>
            <p:cNvGrpSpPr>
              <a:grpSpLocks/>
            </p:cNvGrpSpPr>
            <p:nvPr/>
          </p:nvGrpSpPr>
          <p:grpSpPr bwMode="auto">
            <a:xfrm>
              <a:off x="1650417" y="1584343"/>
              <a:ext cx="387350" cy="258763"/>
              <a:chOff x="530" y="1457"/>
              <a:chExt cx="244" cy="151"/>
            </a:xfrm>
          </p:grpSpPr>
          <p:sp>
            <p:nvSpPr>
              <p:cNvPr id="33" name="Freeform 45"/>
              <p:cNvSpPr>
                <a:spLocks/>
              </p:cNvSpPr>
              <p:nvPr/>
            </p:nvSpPr>
            <p:spPr bwMode="auto">
              <a:xfrm>
                <a:off x="530" y="1457"/>
                <a:ext cx="244" cy="151"/>
              </a:xfrm>
              <a:custGeom>
                <a:avLst/>
                <a:gdLst>
                  <a:gd name="T0" fmla="*/ 244 w 244"/>
                  <a:gd name="T1" fmla="*/ 151 h 151"/>
                  <a:gd name="T2" fmla="*/ 244 w 244"/>
                  <a:gd name="T3" fmla="*/ 0 h 151"/>
                  <a:gd name="T4" fmla="*/ 0 w 244"/>
                  <a:gd name="T5" fmla="*/ 0 h 151"/>
                  <a:gd name="T6" fmla="*/ 0 w 244"/>
                  <a:gd name="T7" fmla="*/ 151 h 151"/>
                  <a:gd name="T8" fmla="*/ 244 w 244"/>
                  <a:gd name="T9" fmla="*/ 151 h 151"/>
                  <a:gd name="T10" fmla="*/ 244 w 244"/>
                  <a:gd name="T11" fmla="*/ 151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1"/>
                  <a:gd name="T20" fmla="*/ 244 w 244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1">
                    <a:moveTo>
                      <a:pt x="244" y="151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244" y="151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46"/>
              <p:cNvSpPr>
                <a:spLocks/>
              </p:cNvSpPr>
              <p:nvPr/>
            </p:nvSpPr>
            <p:spPr bwMode="auto">
              <a:xfrm>
                <a:off x="530" y="1457"/>
                <a:ext cx="77" cy="151"/>
              </a:xfrm>
              <a:custGeom>
                <a:avLst/>
                <a:gdLst>
                  <a:gd name="T0" fmla="*/ 77 w 77"/>
                  <a:gd name="T1" fmla="*/ 151 h 151"/>
                  <a:gd name="T2" fmla="*/ 77 w 77"/>
                  <a:gd name="T3" fmla="*/ 0 h 151"/>
                  <a:gd name="T4" fmla="*/ 0 w 77"/>
                  <a:gd name="T5" fmla="*/ 0 h 151"/>
                  <a:gd name="T6" fmla="*/ 0 w 77"/>
                  <a:gd name="T7" fmla="*/ 151 h 151"/>
                  <a:gd name="T8" fmla="*/ 77 w 77"/>
                  <a:gd name="T9" fmla="*/ 151 h 151"/>
                  <a:gd name="T10" fmla="*/ 77 w 77"/>
                  <a:gd name="T11" fmla="*/ 151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151"/>
                  <a:gd name="T20" fmla="*/ 77 w 77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151">
                    <a:moveTo>
                      <a:pt x="77" y="151"/>
                    </a:moveTo>
                    <a:lnTo>
                      <a:pt x="77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77" y="15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47"/>
              <p:cNvSpPr>
                <a:spLocks/>
              </p:cNvSpPr>
              <p:nvPr/>
            </p:nvSpPr>
            <p:spPr bwMode="auto">
              <a:xfrm>
                <a:off x="690" y="1457"/>
                <a:ext cx="84" cy="151"/>
              </a:xfrm>
              <a:custGeom>
                <a:avLst/>
                <a:gdLst>
                  <a:gd name="T0" fmla="*/ 84 w 84"/>
                  <a:gd name="T1" fmla="*/ 151 h 151"/>
                  <a:gd name="T2" fmla="*/ 84 w 84"/>
                  <a:gd name="T3" fmla="*/ 0 h 151"/>
                  <a:gd name="T4" fmla="*/ 0 w 84"/>
                  <a:gd name="T5" fmla="*/ 0 h 151"/>
                  <a:gd name="T6" fmla="*/ 0 w 84"/>
                  <a:gd name="T7" fmla="*/ 151 h 151"/>
                  <a:gd name="T8" fmla="*/ 84 w 84"/>
                  <a:gd name="T9" fmla="*/ 151 h 151"/>
                  <a:gd name="T10" fmla="*/ 84 w 84"/>
                  <a:gd name="T11" fmla="*/ 151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"/>
                  <a:gd name="T19" fmla="*/ 0 h 151"/>
                  <a:gd name="T20" fmla="*/ 84 w 84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" h="151">
                    <a:moveTo>
                      <a:pt x="84" y="151"/>
                    </a:moveTo>
                    <a:lnTo>
                      <a:pt x="84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84" y="151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48"/>
              <p:cNvSpPr>
                <a:spLocks/>
              </p:cNvSpPr>
              <p:nvPr/>
            </p:nvSpPr>
            <p:spPr bwMode="auto">
              <a:xfrm>
                <a:off x="530" y="1457"/>
                <a:ext cx="244" cy="148"/>
              </a:xfrm>
              <a:custGeom>
                <a:avLst/>
                <a:gdLst>
                  <a:gd name="T0" fmla="*/ 244 w 244"/>
                  <a:gd name="T1" fmla="*/ 8 h 157"/>
                  <a:gd name="T2" fmla="*/ 244 w 244"/>
                  <a:gd name="T3" fmla="*/ 0 h 157"/>
                  <a:gd name="T4" fmla="*/ 0 w 244"/>
                  <a:gd name="T5" fmla="*/ 0 h 157"/>
                  <a:gd name="T6" fmla="*/ 0 w 244"/>
                  <a:gd name="T7" fmla="*/ 8 h 157"/>
                  <a:gd name="T8" fmla="*/ 244 w 244"/>
                  <a:gd name="T9" fmla="*/ 8 h 157"/>
                  <a:gd name="T10" fmla="*/ 244 w 244"/>
                  <a:gd name="T11" fmla="*/ 8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7"/>
                  <a:gd name="T20" fmla="*/ 244 w 244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7">
                    <a:moveTo>
                      <a:pt x="244" y="157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4" y="15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" name="Text Box 168"/>
            <p:cNvSpPr txBox="1">
              <a:spLocks noChangeArrowheads="1"/>
            </p:cNvSpPr>
            <p:nvPr/>
          </p:nvSpPr>
          <p:spPr bwMode="auto">
            <a:xfrm>
              <a:off x="1490080" y="1832333"/>
              <a:ext cx="708025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BELGIUM</a:t>
              </a:r>
            </a:p>
          </p:txBody>
        </p:sp>
      </p:grpSp>
      <p:grpSp>
        <p:nvGrpSpPr>
          <p:cNvPr id="360" name="Group 359"/>
          <p:cNvGrpSpPr/>
          <p:nvPr/>
        </p:nvGrpSpPr>
        <p:grpSpPr>
          <a:xfrm>
            <a:off x="510700" y="5404833"/>
            <a:ext cx="708025" cy="467166"/>
            <a:chOff x="510700" y="5131878"/>
            <a:chExt cx="708025" cy="467166"/>
          </a:xfrm>
        </p:grpSpPr>
        <p:grpSp>
          <p:nvGrpSpPr>
            <p:cNvPr id="122" name="Group 93"/>
            <p:cNvGrpSpPr>
              <a:grpSpLocks/>
            </p:cNvGrpSpPr>
            <p:nvPr/>
          </p:nvGrpSpPr>
          <p:grpSpPr bwMode="auto">
            <a:xfrm>
              <a:off x="670243" y="5131878"/>
              <a:ext cx="388938" cy="249238"/>
              <a:chOff x="1593" y="1897"/>
              <a:chExt cx="245" cy="157"/>
            </a:xfrm>
          </p:grpSpPr>
          <p:sp>
            <p:nvSpPr>
              <p:cNvPr id="124" name="Freeform 94"/>
              <p:cNvSpPr>
                <a:spLocks/>
              </p:cNvSpPr>
              <p:nvPr/>
            </p:nvSpPr>
            <p:spPr bwMode="auto">
              <a:xfrm>
                <a:off x="1593" y="1897"/>
                <a:ext cx="245" cy="157"/>
              </a:xfrm>
              <a:custGeom>
                <a:avLst/>
                <a:gdLst>
                  <a:gd name="T0" fmla="*/ 245 w 245"/>
                  <a:gd name="T1" fmla="*/ 157 h 157"/>
                  <a:gd name="T2" fmla="*/ 245 w 245"/>
                  <a:gd name="T3" fmla="*/ 0 h 157"/>
                  <a:gd name="T4" fmla="*/ 0 w 245"/>
                  <a:gd name="T5" fmla="*/ 0 h 157"/>
                  <a:gd name="T6" fmla="*/ 0 w 245"/>
                  <a:gd name="T7" fmla="*/ 157 h 157"/>
                  <a:gd name="T8" fmla="*/ 245 w 245"/>
                  <a:gd name="T9" fmla="*/ 157 h 157"/>
                  <a:gd name="T10" fmla="*/ 245 w 245"/>
                  <a:gd name="T11" fmla="*/ 15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7"/>
                  <a:gd name="T20" fmla="*/ 245 w 245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7">
                    <a:moveTo>
                      <a:pt x="245" y="157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5" y="157"/>
                    </a:lnTo>
                    <a:close/>
                  </a:path>
                </a:pathLst>
              </a:custGeom>
              <a:solidFill>
                <a:srgbClr val="EDBB2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Freeform 95"/>
              <p:cNvSpPr>
                <a:spLocks/>
              </p:cNvSpPr>
              <p:nvPr/>
            </p:nvSpPr>
            <p:spPr bwMode="auto">
              <a:xfrm>
                <a:off x="1593" y="1897"/>
                <a:ext cx="245" cy="45"/>
              </a:xfrm>
              <a:custGeom>
                <a:avLst/>
                <a:gdLst>
                  <a:gd name="T0" fmla="*/ 245 w 245"/>
                  <a:gd name="T1" fmla="*/ 45 h 45"/>
                  <a:gd name="T2" fmla="*/ 245 w 245"/>
                  <a:gd name="T3" fmla="*/ 0 h 45"/>
                  <a:gd name="T4" fmla="*/ 0 w 245"/>
                  <a:gd name="T5" fmla="*/ 0 h 45"/>
                  <a:gd name="T6" fmla="*/ 0 w 245"/>
                  <a:gd name="T7" fmla="*/ 45 h 45"/>
                  <a:gd name="T8" fmla="*/ 245 w 245"/>
                  <a:gd name="T9" fmla="*/ 45 h 45"/>
                  <a:gd name="T10" fmla="*/ 245 w 245"/>
                  <a:gd name="T11" fmla="*/ 45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45"/>
                  <a:gd name="T20" fmla="*/ 245 w 245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45">
                    <a:moveTo>
                      <a:pt x="245" y="45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245" y="45"/>
                    </a:lnTo>
                    <a:close/>
                  </a:path>
                </a:pathLst>
              </a:custGeom>
              <a:solidFill>
                <a:srgbClr val="A9212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Freeform 96"/>
              <p:cNvSpPr>
                <a:spLocks/>
              </p:cNvSpPr>
              <p:nvPr/>
            </p:nvSpPr>
            <p:spPr bwMode="auto">
              <a:xfrm>
                <a:off x="1593" y="2003"/>
                <a:ext cx="245" cy="51"/>
              </a:xfrm>
              <a:custGeom>
                <a:avLst/>
                <a:gdLst>
                  <a:gd name="T0" fmla="*/ 245 w 245"/>
                  <a:gd name="T1" fmla="*/ 51 h 51"/>
                  <a:gd name="T2" fmla="*/ 245 w 245"/>
                  <a:gd name="T3" fmla="*/ 0 h 51"/>
                  <a:gd name="T4" fmla="*/ 0 w 245"/>
                  <a:gd name="T5" fmla="*/ 0 h 51"/>
                  <a:gd name="T6" fmla="*/ 0 w 245"/>
                  <a:gd name="T7" fmla="*/ 51 h 51"/>
                  <a:gd name="T8" fmla="*/ 245 w 245"/>
                  <a:gd name="T9" fmla="*/ 51 h 51"/>
                  <a:gd name="T10" fmla="*/ 245 w 245"/>
                  <a:gd name="T11" fmla="*/ 51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51"/>
                  <a:gd name="T20" fmla="*/ 245 w 245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51">
                    <a:moveTo>
                      <a:pt x="245" y="51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245" y="51"/>
                    </a:lnTo>
                    <a:close/>
                  </a:path>
                </a:pathLst>
              </a:custGeom>
              <a:solidFill>
                <a:srgbClr val="A9212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Freeform 97"/>
              <p:cNvSpPr>
                <a:spLocks/>
              </p:cNvSpPr>
              <p:nvPr/>
            </p:nvSpPr>
            <p:spPr bwMode="auto">
              <a:xfrm>
                <a:off x="1593" y="1897"/>
                <a:ext cx="245" cy="157"/>
              </a:xfrm>
              <a:custGeom>
                <a:avLst/>
                <a:gdLst>
                  <a:gd name="T0" fmla="*/ 245 w 245"/>
                  <a:gd name="T1" fmla="*/ 157 h 157"/>
                  <a:gd name="T2" fmla="*/ 245 w 245"/>
                  <a:gd name="T3" fmla="*/ 0 h 157"/>
                  <a:gd name="T4" fmla="*/ 0 w 245"/>
                  <a:gd name="T5" fmla="*/ 0 h 157"/>
                  <a:gd name="T6" fmla="*/ 0 w 245"/>
                  <a:gd name="T7" fmla="*/ 157 h 157"/>
                  <a:gd name="T8" fmla="*/ 245 w 245"/>
                  <a:gd name="T9" fmla="*/ 157 h 157"/>
                  <a:gd name="T10" fmla="*/ 245 w 245"/>
                  <a:gd name="T11" fmla="*/ 15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7"/>
                  <a:gd name="T20" fmla="*/ 245 w 245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7">
                    <a:moveTo>
                      <a:pt x="245" y="157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5" y="15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3" name="Text Box 180"/>
            <p:cNvSpPr txBox="1">
              <a:spLocks noChangeArrowheads="1"/>
            </p:cNvSpPr>
            <p:nvPr/>
          </p:nvSpPr>
          <p:spPr bwMode="auto">
            <a:xfrm>
              <a:off x="510700" y="5384732"/>
              <a:ext cx="708025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SPAIN</a:t>
              </a:r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4648577" y="5404833"/>
            <a:ext cx="1142624" cy="468754"/>
            <a:chOff x="4648577" y="5131878"/>
            <a:chExt cx="1142624" cy="468754"/>
          </a:xfrm>
        </p:grpSpPr>
        <p:grpSp>
          <p:nvGrpSpPr>
            <p:cNvPr id="92" name="Group 66"/>
            <p:cNvGrpSpPr>
              <a:grpSpLocks/>
            </p:cNvGrpSpPr>
            <p:nvPr/>
          </p:nvGrpSpPr>
          <p:grpSpPr bwMode="auto">
            <a:xfrm>
              <a:off x="5025420" y="5131878"/>
              <a:ext cx="388938" cy="247650"/>
              <a:chOff x="1593" y="2897"/>
              <a:chExt cx="245" cy="156"/>
            </a:xfrm>
          </p:grpSpPr>
          <p:sp>
            <p:nvSpPr>
              <p:cNvPr id="94" name="Freeform 67"/>
              <p:cNvSpPr>
                <a:spLocks/>
              </p:cNvSpPr>
              <p:nvPr/>
            </p:nvSpPr>
            <p:spPr bwMode="auto">
              <a:xfrm>
                <a:off x="1593" y="2897"/>
                <a:ext cx="245" cy="156"/>
              </a:xfrm>
              <a:custGeom>
                <a:avLst/>
                <a:gdLst>
                  <a:gd name="T0" fmla="*/ 0 w 245"/>
                  <a:gd name="T1" fmla="*/ 156 h 156"/>
                  <a:gd name="T2" fmla="*/ 0 w 245"/>
                  <a:gd name="T3" fmla="*/ 0 h 156"/>
                  <a:gd name="T4" fmla="*/ 245 w 245"/>
                  <a:gd name="T5" fmla="*/ 0 h 156"/>
                  <a:gd name="T6" fmla="*/ 245 w 245"/>
                  <a:gd name="T7" fmla="*/ 156 h 156"/>
                  <a:gd name="T8" fmla="*/ 0 w 245"/>
                  <a:gd name="T9" fmla="*/ 156 h 156"/>
                  <a:gd name="T10" fmla="*/ 0 w 245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6"/>
                  <a:gd name="T20" fmla="*/ 245 w 245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6">
                    <a:moveTo>
                      <a:pt x="0" y="156"/>
                    </a:moveTo>
                    <a:lnTo>
                      <a:pt x="0" y="0"/>
                    </a:lnTo>
                    <a:lnTo>
                      <a:pt x="245" y="0"/>
                    </a:lnTo>
                    <a:lnTo>
                      <a:pt x="245" y="156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68"/>
              <p:cNvSpPr>
                <a:spLocks/>
              </p:cNvSpPr>
              <p:nvPr/>
            </p:nvSpPr>
            <p:spPr bwMode="auto">
              <a:xfrm>
                <a:off x="1593" y="2897"/>
                <a:ext cx="245" cy="156"/>
              </a:xfrm>
              <a:custGeom>
                <a:avLst/>
                <a:gdLst>
                  <a:gd name="T0" fmla="*/ 0 w 245"/>
                  <a:gd name="T1" fmla="*/ 67 h 156"/>
                  <a:gd name="T2" fmla="*/ 114 w 245"/>
                  <a:gd name="T3" fmla="*/ 67 h 156"/>
                  <a:gd name="T4" fmla="*/ 114 w 245"/>
                  <a:gd name="T5" fmla="*/ 0 h 156"/>
                  <a:gd name="T6" fmla="*/ 137 w 245"/>
                  <a:gd name="T7" fmla="*/ 0 h 156"/>
                  <a:gd name="T8" fmla="*/ 137 w 245"/>
                  <a:gd name="T9" fmla="*/ 67 h 156"/>
                  <a:gd name="T10" fmla="*/ 245 w 245"/>
                  <a:gd name="T11" fmla="*/ 67 h 156"/>
                  <a:gd name="T12" fmla="*/ 245 w 245"/>
                  <a:gd name="T13" fmla="*/ 89 h 156"/>
                  <a:gd name="T14" fmla="*/ 137 w 245"/>
                  <a:gd name="T15" fmla="*/ 89 h 156"/>
                  <a:gd name="T16" fmla="*/ 137 w 245"/>
                  <a:gd name="T17" fmla="*/ 156 h 156"/>
                  <a:gd name="T18" fmla="*/ 114 w 245"/>
                  <a:gd name="T19" fmla="*/ 156 h 156"/>
                  <a:gd name="T20" fmla="*/ 114 w 245"/>
                  <a:gd name="T21" fmla="*/ 89 h 156"/>
                  <a:gd name="T22" fmla="*/ 0 w 245"/>
                  <a:gd name="T23" fmla="*/ 89 h 156"/>
                  <a:gd name="T24" fmla="*/ 0 w 245"/>
                  <a:gd name="T25" fmla="*/ 67 h 156"/>
                  <a:gd name="T26" fmla="*/ 0 w 245"/>
                  <a:gd name="T27" fmla="*/ 67 h 1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5"/>
                  <a:gd name="T43" fmla="*/ 0 h 156"/>
                  <a:gd name="T44" fmla="*/ 245 w 245"/>
                  <a:gd name="T45" fmla="*/ 156 h 15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5" h="156">
                    <a:moveTo>
                      <a:pt x="0" y="67"/>
                    </a:moveTo>
                    <a:lnTo>
                      <a:pt x="114" y="67"/>
                    </a:lnTo>
                    <a:lnTo>
                      <a:pt x="114" y="0"/>
                    </a:lnTo>
                    <a:lnTo>
                      <a:pt x="137" y="0"/>
                    </a:lnTo>
                    <a:lnTo>
                      <a:pt x="137" y="67"/>
                    </a:lnTo>
                    <a:lnTo>
                      <a:pt x="245" y="67"/>
                    </a:lnTo>
                    <a:lnTo>
                      <a:pt x="245" y="89"/>
                    </a:lnTo>
                    <a:lnTo>
                      <a:pt x="137" y="89"/>
                    </a:lnTo>
                    <a:lnTo>
                      <a:pt x="137" y="156"/>
                    </a:lnTo>
                    <a:lnTo>
                      <a:pt x="114" y="156"/>
                    </a:lnTo>
                    <a:lnTo>
                      <a:pt x="114" y="89"/>
                    </a:lnTo>
                    <a:lnTo>
                      <a:pt x="0" y="89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69"/>
              <p:cNvSpPr>
                <a:spLocks/>
              </p:cNvSpPr>
              <p:nvPr/>
            </p:nvSpPr>
            <p:spPr bwMode="auto">
              <a:xfrm>
                <a:off x="1742" y="2897"/>
                <a:ext cx="66" cy="50"/>
              </a:xfrm>
              <a:custGeom>
                <a:avLst/>
                <a:gdLst>
                  <a:gd name="T0" fmla="*/ 0 w 66"/>
                  <a:gd name="T1" fmla="*/ 0 h 50"/>
                  <a:gd name="T2" fmla="*/ 0 w 66"/>
                  <a:gd name="T3" fmla="*/ 50 h 50"/>
                  <a:gd name="T4" fmla="*/ 66 w 66"/>
                  <a:gd name="T5" fmla="*/ 0 h 50"/>
                  <a:gd name="T6" fmla="*/ 0 w 66"/>
                  <a:gd name="T7" fmla="*/ 0 h 50"/>
                  <a:gd name="T8" fmla="*/ 0 w 66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50"/>
                  <a:gd name="T17" fmla="*/ 66 w 66"/>
                  <a:gd name="T18" fmla="*/ 50 h 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50">
                    <a:moveTo>
                      <a:pt x="0" y="0"/>
                    </a:moveTo>
                    <a:lnTo>
                      <a:pt x="0" y="50"/>
                    </a:lnTo>
                    <a:lnTo>
                      <a:pt x="6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70"/>
              <p:cNvSpPr>
                <a:spLocks/>
              </p:cNvSpPr>
              <p:nvPr/>
            </p:nvSpPr>
            <p:spPr bwMode="auto">
              <a:xfrm>
                <a:off x="1778" y="2914"/>
                <a:ext cx="60" cy="39"/>
              </a:xfrm>
              <a:custGeom>
                <a:avLst/>
                <a:gdLst>
                  <a:gd name="T0" fmla="*/ 0 w 60"/>
                  <a:gd name="T1" fmla="*/ 39 h 39"/>
                  <a:gd name="T2" fmla="*/ 60 w 60"/>
                  <a:gd name="T3" fmla="*/ 39 h 39"/>
                  <a:gd name="T4" fmla="*/ 60 w 60"/>
                  <a:gd name="T5" fmla="*/ 0 h 39"/>
                  <a:gd name="T6" fmla="*/ 0 w 60"/>
                  <a:gd name="T7" fmla="*/ 39 h 39"/>
                  <a:gd name="T8" fmla="*/ 0 w 60"/>
                  <a:gd name="T9" fmla="*/ 39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"/>
                  <a:gd name="T16" fmla="*/ 0 h 39"/>
                  <a:gd name="T17" fmla="*/ 60 w 60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" h="39">
                    <a:moveTo>
                      <a:pt x="0" y="39"/>
                    </a:moveTo>
                    <a:lnTo>
                      <a:pt x="60" y="39"/>
                    </a:lnTo>
                    <a:lnTo>
                      <a:pt x="60" y="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71"/>
              <p:cNvSpPr>
                <a:spLocks/>
              </p:cNvSpPr>
              <p:nvPr/>
            </p:nvSpPr>
            <p:spPr bwMode="auto">
              <a:xfrm>
                <a:off x="1742" y="2897"/>
                <a:ext cx="96" cy="56"/>
              </a:xfrm>
              <a:custGeom>
                <a:avLst/>
                <a:gdLst>
                  <a:gd name="T0" fmla="*/ 0 w 96"/>
                  <a:gd name="T1" fmla="*/ 56 h 56"/>
                  <a:gd name="T2" fmla="*/ 78 w 96"/>
                  <a:gd name="T3" fmla="*/ 0 h 56"/>
                  <a:gd name="T4" fmla="*/ 96 w 96"/>
                  <a:gd name="T5" fmla="*/ 0 h 56"/>
                  <a:gd name="T6" fmla="*/ 18 w 96"/>
                  <a:gd name="T7" fmla="*/ 56 h 56"/>
                  <a:gd name="T8" fmla="*/ 0 w 96"/>
                  <a:gd name="T9" fmla="*/ 56 h 56"/>
                  <a:gd name="T10" fmla="*/ 0 w 96"/>
                  <a:gd name="T11" fmla="*/ 56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6"/>
                  <a:gd name="T19" fmla="*/ 0 h 56"/>
                  <a:gd name="T20" fmla="*/ 96 w 96"/>
                  <a:gd name="T21" fmla="*/ 56 h 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6" h="56">
                    <a:moveTo>
                      <a:pt x="0" y="56"/>
                    </a:moveTo>
                    <a:lnTo>
                      <a:pt x="78" y="0"/>
                    </a:lnTo>
                    <a:lnTo>
                      <a:pt x="96" y="0"/>
                    </a:lnTo>
                    <a:lnTo>
                      <a:pt x="1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72"/>
              <p:cNvSpPr>
                <a:spLocks/>
              </p:cNvSpPr>
              <p:nvPr/>
            </p:nvSpPr>
            <p:spPr bwMode="auto">
              <a:xfrm>
                <a:off x="1617" y="2897"/>
                <a:ext cx="78" cy="45"/>
              </a:xfrm>
              <a:custGeom>
                <a:avLst/>
                <a:gdLst>
                  <a:gd name="T0" fmla="*/ 78 w 78"/>
                  <a:gd name="T1" fmla="*/ 0 h 45"/>
                  <a:gd name="T2" fmla="*/ 78 w 78"/>
                  <a:gd name="T3" fmla="*/ 45 h 45"/>
                  <a:gd name="T4" fmla="*/ 0 w 78"/>
                  <a:gd name="T5" fmla="*/ 0 h 45"/>
                  <a:gd name="T6" fmla="*/ 78 w 78"/>
                  <a:gd name="T7" fmla="*/ 0 h 45"/>
                  <a:gd name="T8" fmla="*/ 78 w 78"/>
                  <a:gd name="T9" fmla="*/ 0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45"/>
                  <a:gd name="T17" fmla="*/ 78 w 78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45">
                    <a:moveTo>
                      <a:pt x="78" y="0"/>
                    </a:moveTo>
                    <a:lnTo>
                      <a:pt x="78" y="45"/>
                    </a:lnTo>
                    <a:lnTo>
                      <a:pt x="0" y="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73"/>
              <p:cNvSpPr>
                <a:spLocks/>
              </p:cNvSpPr>
              <p:nvPr/>
            </p:nvSpPr>
            <p:spPr bwMode="auto">
              <a:xfrm>
                <a:off x="1593" y="2914"/>
                <a:ext cx="60" cy="39"/>
              </a:xfrm>
              <a:custGeom>
                <a:avLst/>
                <a:gdLst>
                  <a:gd name="T0" fmla="*/ 60 w 60"/>
                  <a:gd name="T1" fmla="*/ 39 h 39"/>
                  <a:gd name="T2" fmla="*/ 0 w 60"/>
                  <a:gd name="T3" fmla="*/ 39 h 39"/>
                  <a:gd name="T4" fmla="*/ 0 w 60"/>
                  <a:gd name="T5" fmla="*/ 0 h 39"/>
                  <a:gd name="T6" fmla="*/ 60 w 60"/>
                  <a:gd name="T7" fmla="*/ 39 h 39"/>
                  <a:gd name="T8" fmla="*/ 60 w 60"/>
                  <a:gd name="T9" fmla="*/ 39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"/>
                  <a:gd name="T16" fmla="*/ 0 h 39"/>
                  <a:gd name="T17" fmla="*/ 60 w 60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" h="39">
                    <a:moveTo>
                      <a:pt x="60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60" y="39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74"/>
              <p:cNvSpPr>
                <a:spLocks/>
              </p:cNvSpPr>
              <p:nvPr/>
            </p:nvSpPr>
            <p:spPr bwMode="auto">
              <a:xfrm>
                <a:off x="1593" y="2897"/>
                <a:ext cx="96" cy="56"/>
              </a:xfrm>
              <a:custGeom>
                <a:avLst/>
                <a:gdLst>
                  <a:gd name="T0" fmla="*/ 96 w 96"/>
                  <a:gd name="T1" fmla="*/ 56 h 56"/>
                  <a:gd name="T2" fmla="*/ 0 w 96"/>
                  <a:gd name="T3" fmla="*/ 0 h 56"/>
                  <a:gd name="T4" fmla="*/ 6 w 96"/>
                  <a:gd name="T5" fmla="*/ 11 h 56"/>
                  <a:gd name="T6" fmla="*/ 78 w 96"/>
                  <a:gd name="T7" fmla="*/ 56 h 56"/>
                  <a:gd name="T8" fmla="*/ 96 w 96"/>
                  <a:gd name="T9" fmla="*/ 56 h 56"/>
                  <a:gd name="T10" fmla="*/ 96 w 96"/>
                  <a:gd name="T11" fmla="*/ 56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6"/>
                  <a:gd name="T19" fmla="*/ 0 h 56"/>
                  <a:gd name="T20" fmla="*/ 96 w 96"/>
                  <a:gd name="T21" fmla="*/ 56 h 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6" h="56">
                    <a:moveTo>
                      <a:pt x="96" y="56"/>
                    </a:moveTo>
                    <a:lnTo>
                      <a:pt x="0" y="0"/>
                    </a:lnTo>
                    <a:lnTo>
                      <a:pt x="6" y="11"/>
                    </a:lnTo>
                    <a:lnTo>
                      <a:pt x="78" y="56"/>
                    </a:lnTo>
                    <a:lnTo>
                      <a:pt x="96" y="56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75"/>
              <p:cNvSpPr>
                <a:spLocks/>
              </p:cNvSpPr>
              <p:nvPr/>
            </p:nvSpPr>
            <p:spPr bwMode="auto">
              <a:xfrm>
                <a:off x="1742" y="3009"/>
                <a:ext cx="72" cy="44"/>
              </a:xfrm>
              <a:custGeom>
                <a:avLst/>
                <a:gdLst>
                  <a:gd name="T0" fmla="*/ 0 w 72"/>
                  <a:gd name="T1" fmla="*/ 44 h 44"/>
                  <a:gd name="T2" fmla="*/ 0 w 72"/>
                  <a:gd name="T3" fmla="*/ 0 h 44"/>
                  <a:gd name="T4" fmla="*/ 72 w 72"/>
                  <a:gd name="T5" fmla="*/ 44 h 44"/>
                  <a:gd name="T6" fmla="*/ 0 w 72"/>
                  <a:gd name="T7" fmla="*/ 44 h 44"/>
                  <a:gd name="T8" fmla="*/ 0 w 72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44"/>
                  <a:gd name="T17" fmla="*/ 72 w 72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44">
                    <a:moveTo>
                      <a:pt x="0" y="44"/>
                    </a:moveTo>
                    <a:lnTo>
                      <a:pt x="0" y="0"/>
                    </a:lnTo>
                    <a:lnTo>
                      <a:pt x="72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76"/>
              <p:cNvSpPr>
                <a:spLocks/>
              </p:cNvSpPr>
              <p:nvPr/>
            </p:nvSpPr>
            <p:spPr bwMode="auto">
              <a:xfrm>
                <a:off x="1778" y="2998"/>
                <a:ext cx="60" cy="39"/>
              </a:xfrm>
              <a:custGeom>
                <a:avLst/>
                <a:gdLst>
                  <a:gd name="T0" fmla="*/ 0 w 60"/>
                  <a:gd name="T1" fmla="*/ 0 h 39"/>
                  <a:gd name="T2" fmla="*/ 60 w 60"/>
                  <a:gd name="T3" fmla="*/ 0 h 39"/>
                  <a:gd name="T4" fmla="*/ 60 w 60"/>
                  <a:gd name="T5" fmla="*/ 39 h 39"/>
                  <a:gd name="T6" fmla="*/ 0 w 60"/>
                  <a:gd name="T7" fmla="*/ 0 h 39"/>
                  <a:gd name="T8" fmla="*/ 0 w 60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"/>
                  <a:gd name="T16" fmla="*/ 0 h 39"/>
                  <a:gd name="T17" fmla="*/ 60 w 60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" h="39">
                    <a:moveTo>
                      <a:pt x="0" y="0"/>
                    </a:moveTo>
                    <a:lnTo>
                      <a:pt x="60" y="0"/>
                    </a:lnTo>
                    <a:lnTo>
                      <a:pt x="6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77"/>
              <p:cNvSpPr>
                <a:spLocks/>
              </p:cNvSpPr>
              <p:nvPr/>
            </p:nvSpPr>
            <p:spPr bwMode="auto">
              <a:xfrm>
                <a:off x="1754" y="2998"/>
                <a:ext cx="84" cy="55"/>
              </a:xfrm>
              <a:custGeom>
                <a:avLst/>
                <a:gdLst>
                  <a:gd name="T0" fmla="*/ 0 w 84"/>
                  <a:gd name="T1" fmla="*/ 0 h 55"/>
                  <a:gd name="T2" fmla="*/ 84 w 84"/>
                  <a:gd name="T3" fmla="*/ 55 h 55"/>
                  <a:gd name="T4" fmla="*/ 84 w 84"/>
                  <a:gd name="T5" fmla="*/ 44 h 55"/>
                  <a:gd name="T6" fmla="*/ 18 w 84"/>
                  <a:gd name="T7" fmla="*/ 0 h 55"/>
                  <a:gd name="T8" fmla="*/ 0 w 84"/>
                  <a:gd name="T9" fmla="*/ 0 h 55"/>
                  <a:gd name="T10" fmla="*/ 0 w 84"/>
                  <a:gd name="T11" fmla="*/ 0 h 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"/>
                  <a:gd name="T19" fmla="*/ 0 h 55"/>
                  <a:gd name="T20" fmla="*/ 84 w 84"/>
                  <a:gd name="T21" fmla="*/ 55 h 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" h="55">
                    <a:moveTo>
                      <a:pt x="0" y="0"/>
                    </a:moveTo>
                    <a:lnTo>
                      <a:pt x="84" y="55"/>
                    </a:lnTo>
                    <a:lnTo>
                      <a:pt x="84" y="44"/>
                    </a:lnTo>
                    <a:lnTo>
                      <a:pt x="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78"/>
              <p:cNvSpPr>
                <a:spLocks/>
              </p:cNvSpPr>
              <p:nvPr/>
            </p:nvSpPr>
            <p:spPr bwMode="auto">
              <a:xfrm>
                <a:off x="1623" y="3003"/>
                <a:ext cx="72" cy="50"/>
              </a:xfrm>
              <a:custGeom>
                <a:avLst/>
                <a:gdLst>
                  <a:gd name="T0" fmla="*/ 72 w 72"/>
                  <a:gd name="T1" fmla="*/ 50 h 50"/>
                  <a:gd name="T2" fmla="*/ 72 w 72"/>
                  <a:gd name="T3" fmla="*/ 0 h 50"/>
                  <a:gd name="T4" fmla="*/ 0 w 72"/>
                  <a:gd name="T5" fmla="*/ 50 h 50"/>
                  <a:gd name="T6" fmla="*/ 72 w 72"/>
                  <a:gd name="T7" fmla="*/ 50 h 50"/>
                  <a:gd name="T8" fmla="*/ 72 w 72"/>
                  <a:gd name="T9" fmla="*/ 5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50"/>
                  <a:gd name="T17" fmla="*/ 72 w 72"/>
                  <a:gd name="T18" fmla="*/ 50 h 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50">
                    <a:moveTo>
                      <a:pt x="72" y="50"/>
                    </a:moveTo>
                    <a:lnTo>
                      <a:pt x="72" y="0"/>
                    </a:lnTo>
                    <a:lnTo>
                      <a:pt x="0" y="50"/>
                    </a:lnTo>
                    <a:lnTo>
                      <a:pt x="72" y="50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79"/>
              <p:cNvSpPr>
                <a:spLocks/>
              </p:cNvSpPr>
              <p:nvPr/>
            </p:nvSpPr>
            <p:spPr bwMode="auto">
              <a:xfrm>
                <a:off x="1593" y="2998"/>
                <a:ext cx="54" cy="39"/>
              </a:xfrm>
              <a:custGeom>
                <a:avLst/>
                <a:gdLst>
                  <a:gd name="T0" fmla="*/ 54 w 54"/>
                  <a:gd name="T1" fmla="*/ 0 h 39"/>
                  <a:gd name="T2" fmla="*/ 0 w 54"/>
                  <a:gd name="T3" fmla="*/ 0 h 39"/>
                  <a:gd name="T4" fmla="*/ 0 w 54"/>
                  <a:gd name="T5" fmla="*/ 39 h 39"/>
                  <a:gd name="T6" fmla="*/ 54 w 54"/>
                  <a:gd name="T7" fmla="*/ 0 h 39"/>
                  <a:gd name="T8" fmla="*/ 54 w 54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"/>
                  <a:gd name="T16" fmla="*/ 0 h 39"/>
                  <a:gd name="T17" fmla="*/ 54 w 54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" h="39">
                    <a:moveTo>
                      <a:pt x="54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80"/>
              <p:cNvSpPr>
                <a:spLocks/>
              </p:cNvSpPr>
              <p:nvPr/>
            </p:nvSpPr>
            <p:spPr bwMode="auto">
              <a:xfrm>
                <a:off x="1599" y="2998"/>
                <a:ext cx="96" cy="55"/>
              </a:xfrm>
              <a:custGeom>
                <a:avLst/>
                <a:gdLst>
                  <a:gd name="T0" fmla="*/ 96 w 96"/>
                  <a:gd name="T1" fmla="*/ 0 h 55"/>
                  <a:gd name="T2" fmla="*/ 18 w 96"/>
                  <a:gd name="T3" fmla="*/ 55 h 55"/>
                  <a:gd name="T4" fmla="*/ 0 w 96"/>
                  <a:gd name="T5" fmla="*/ 55 h 55"/>
                  <a:gd name="T6" fmla="*/ 78 w 96"/>
                  <a:gd name="T7" fmla="*/ 0 h 55"/>
                  <a:gd name="T8" fmla="*/ 96 w 96"/>
                  <a:gd name="T9" fmla="*/ 0 h 55"/>
                  <a:gd name="T10" fmla="*/ 96 w 96"/>
                  <a:gd name="T11" fmla="*/ 0 h 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6"/>
                  <a:gd name="T19" fmla="*/ 0 h 55"/>
                  <a:gd name="T20" fmla="*/ 96 w 96"/>
                  <a:gd name="T21" fmla="*/ 55 h 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6" h="55">
                    <a:moveTo>
                      <a:pt x="96" y="0"/>
                    </a:moveTo>
                    <a:lnTo>
                      <a:pt x="18" y="55"/>
                    </a:lnTo>
                    <a:lnTo>
                      <a:pt x="0" y="55"/>
                    </a:lnTo>
                    <a:lnTo>
                      <a:pt x="7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81"/>
              <p:cNvSpPr>
                <a:spLocks/>
              </p:cNvSpPr>
              <p:nvPr/>
            </p:nvSpPr>
            <p:spPr bwMode="auto">
              <a:xfrm>
                <a:off x="1593" y="2897"/>
                <a:ext cx="245" cy="156"/>
              </a:xfrm>
              <a:custGeom>
                <a:avLst/>
                <a:gdLst>
                  <a:gd name="T0" fmla="*/ 245 w 245"/>
                  <a:gd name="T1" fmla="*/ 156 h 156"/>
                  <a:gd name="T2" fmla="*/ 245 w 245"/>
                  <a:gd name="T3" fmla="*/ 0 h 156"/>
                  <a:gd name="T4" fmla="*/ 0 w 245"/>
                  <a:gd name="T5" fmla="*/ 0 h 156"/>
                  <a:gd name="T6" fmla="*/ 0 w 245"/>
                  <a:gd name="T7" fmla="*/ 156 h 156"/>
                  <a:gd name="T8" fmla="*/ 245 w 245"/>
                  <a:gd name="T9" fmla="*/ 156 h 156"/>
                  <a:gd name="T10" fmla="*/ 245 w 245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6"/>
                  <a:gd name="T20" fmla="*/ 245 w 245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6">
                    <a:moveTo>
                      <a:pt x="245" y="156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5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3" name="Text Box 176"/>
            <p:cNvSpPr txBox="1">
              <a:spLocks noChangeArrowheads="1"/>
            </p:cNvSpPr>
            <p:nvPr/>
          </p:nvSpPr>
          <p:spPr bwMode="auto">
            <a:xfrm>
              <a:off x="4648577" y="5384732"/>
              <a:ext cx="1142624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UNITED KINGDOM</a:t>
              </a: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3689590" y="5404833"/>
            <a:ext cx="709613" cy="467167"/>
            <a:chOff x="3689590" y="5131878"/>
            <a:chExt cx="709613" cy="467167"/>
          </a:xfrm>
        </p:grpSpPr>
        <p:graphicFrame>
          <p:nvGraphicFramePr>
            <p:cNvPr id="110" name="Object 166"/>
            <p:cNvGraphicFramePr>
              <a:graphicFrameLocks noChangeAspect="1"/>
            </p:cNvGraphicFramePr>
            <p:nvPr/>
          </p:nvGraphicFramePr>
          <p:xfrm>
            <a:off x="3863421" y="5131878"/>
            <a:ext cx="361950" cy="249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4" name="Clip" r:id="rId4" imgW="3809524" imgH="2619048" progId="">
                    <p:embed/>
                  </p:oleObj>
                </mc:Choice>
                <mc:Fallback>
                  <p:oleObj name="Clip" r:id="rId4" imgW="3809524" imgH="2619048" progId="">
                    <p:embed/>
                    <p:pic>
                      <p:nvPicPr>
                        <p:cNvPr id="110" name="Object 1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3421" y="5131878"/>
                          <a:ext cx="361950" cy="249237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Text Box 177"/>
            <p:cNvSpPr txBox="1">
              <a:spLocks noChangeArrowheads="1"/>
            </p:cNvSpPr>
            <p:nvPr/>
          </p:nvSpPr>
          <p:spPr bwMode="auto">
            <a:xfrm>
              <a:off x="3689590" y="5384732"/>
              <a:ext cx="709613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TURKEY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2384366" y="5404833"/>
            <a:ext cx="1009972" cy="468298"/>
            <a:chOff x="2384366" y="5131878"/>
            <a:chExt cx="1009972" cy="468298"/>
          </a:xfrm>
        </p:grpSpPr>
        <p:grpSp>
          <p:nvGrpSpPr>
            <p:cNvPr id="302" name="Group 82"/>
            <p:cNvGrpSpPr>
              <a:grpSpLocks/>
            </p:cNvGrpSpPr>
            <p:nvPr/>
          </p:nvGrpSpPr>
          <p:grpSpPr bwMode="auto">
            <a:xfrm>
              <a:off x="2694090" y="5131878"/>
              <a:ext cx="390525" cy="249238"/>
              <a:chOff x="1780" y="2004"/>
              <a:chExt cx="245" cy="157"/>
            </a:xfrm>
          </p:grpSpPr>
          <p:sp>
            <p:nvSpPr>
              <p:cNvPr id="304" name="Freeform 83"/>
              <p:cNvSpPr>
                <a:spLocks/>
              </p:cNvSpPr>
              <p:nvPr/>
            </p:nvSpPr>
            <p:spPr bwMode="auto">
              <a:xfrm>
                <a:off x="1780" y="2004"/>
                <a:ext cx="245" cy="157"/>
              </a:xfrm>
              <a:custGeom>
                <a:avLst/>
                <a:gdLst>
                  <a:gd name="T0" fmla="*/ 4454 w 239"/>
                  <a:gd name="T1" fmla="*/ 15123 h 151"/>
                  <a:gd name="T2" fmla="*/ 4454 w 239"/>
                  <a:gd name="T3" fmla="*/ 0 h 151"/>
                  <a:gd name="T4" fmla="*/ 0 w 239"/>
                  <a:gd name="T5" fmla="*/ 0 h 151"/>
                  <a:gd name="T6" fmla="*/ 0 w 239"/>
                  <a:gd name="T7" fmla="*/ 15123 h 151"/>
                  <a:gd name="T8" fmla="*/ 4454 w 239"/>
                  <a:gd name="T9" fmla="*/ 15123 h 151"/>
                  <a:gd name="T10" fmla="*/ 4454 w 239"/>
                  <a:gd name="T11" fmla="*/ 15123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9"/>
                  <a:gd name="T19" fmla="*/ 0 h 151"/>
                  <a:gd name="T20" fmla="*/ 239 w 239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9" h="151">
                    <a:moveTo>
                      <a:pt x="239" y="151"/>
                    </a:moveTo>
                    <a:lnTo>
                      <a:pt x="239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239" y="151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5" name="Freeform 84"/>
              <p:cNvSpPr>
                <a:spLocks/>
              </p:cNvSpPr>
              <p:nvPr/>
            </p:nvSpPr>
            <p:spPr bwMode="auto">
              <a:xfrm>
                <a:off x="1846" y="2027"/>
                <a:ext cx="119" cy="117"/>
              </a:xfrm>
              <a:custGeom>
                <a:avLst/>
                <a:gdLst>
                  <a:gd name="T0" fmla="*/ 77 w 119"/>
                  <a:gd name="T1" fmla="*/ 78 h 117"/>
                  <a:gd name="T2" fmla="*/ 119 w 119"/>
                  <a:gd name="T3" fmla="*/ 78 h 117"/>
                  <a:gd name="T4" fmla="*/ 119 w 119"/>
                  <a:gd name="T5" fmla="*/ 44 h 117"/>
                  <a:gd name="T6" fmla="*/ 77 w 119"/>
                  <a:gd name="T7" fmla="*/ 44 h 117"/>
                  <a:gd name="T8" fmla="*/ 77 w 119"/>
                  <a:gd name="T9" fmla="*/ 0 h 117"/>
                  <a:gd name="T10" fmla="*/ 42 w 119"/>
                  <a:gd name="T11" fmla="*/ 0 h 117"/>
                  <a:gd name="T12" fmla="*/ 42 w 119"/>
                  <a:gd name="T13" fmla="*/ 44 h 117"/>
                  <a:gd name="T14" fmla="*/ 0 w 119"/>
                  <a:gd name="T15" fmla="*/ 44 h 117"/>
                  <a:gd name="T16" fmla="*/ 0 w 119"/>
                  <a:gd name="T17" fmla="*/ 78 h 117"/>
                  <a:gd name="T18" fmla="*/ 42 w 119"/>
                  <a:gd name="T19" fmla="*/ 78 h 117"/>
                  <a:gd name="T20" fmla="*/ 42 w 119"/>
                  <a:gd name="T21" fmla="*/ 117 h 117"/>
                  <a:gd name="T22" fmla="*/ 77 w 119"/>
                  <a:gd name="T23" fmla="*/ 117 h 117"/>
                  <a:gd name="T24" fmla="*/ 77 w 119"/>
                  <a:gd name="T25" fmla="*/ 78 h 117"/>
                  <a:gd name="T26" fmla="*/ 77 w 119"/>
                  <a:gd name="T27" fmla="*/ 78 h 11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19"/>
                  <a:gd name="T43" fmla="*/ 0 h 117"/>
                  <a:gd name="T44" fmla="*/ 119 w 119"/>
                  <a:gd name="T45" fmla="*/ 117 h 11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19" h="117">
                    <a:moveTo>
                      <a:pt x="77" y="78"/>
                    </a:moveTo>
                    <a:lnTo>
                      <a:pt x="119" y="78"/>
                    </a:lnTo>
                    <a:lnTo>
                      <a:pt x="119" y="44"/>
                    </a:lnTo>
                    <a:lnTo>
                      <a:pt x="77" y="44"/>
                    </a:lnTo>
                    <a:lnTo>
                      <a:pt x="77" y="0"/>
                    </a:lnTo>
                    <a:lnTo>
                      <a:pt x="42" y="0"/>
                    </a:lnTo>
                    <a:lnTo>
                      <a:pt x="42" y="44"/>
                    </a:lnTo>
                    <a:lnTo>
                      <a:pt x="0" y="44"/>
                    </a:lnTo>
                    <a:lnTo>
                      <a:pt x="0" y="78"/>
                    </a:lnTo>
                    <a:lnTo>
                      <a:pt x="42" y="78"/>
                    </a:lnTo>
                    <a:lnTo>
                      <a:pt x="42" y="117"/>
                    </a:lnTo>
                    <a:lnTo>
                      <a:pt x="77" y="117"/>
                    </a:lnTo>
                    <a:lnTo>
                      <a:pt x="77" y="7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6" name="Freeform 85"/>
              <p:cNvSpPr>
                <a:spLocks/>
              </p:cNvSpPr>
              <p:nvPr/>
            </p:nvSpPr>
            <p:spPr bwMode="auto">
              <a:xfrm>
                <a:off x="1780" y="2004"/>
                <a:ext cx="245" cy="157"/>
              </a:xfrm>
              <a:custGeom>
                <a:avLst/>
                <a:gdLst>
                  <a:gd name="T0" fmla="*/ 245 w 245"/>
                  <a:gd name="T1" fmla="*/ 157 h 157"/>
                  <a:gd name="T2" fmla="*/ 245 w 245"/>
                  <a:gd name="T3" fmla="*/ 0 h 157"/>
                  <a:gd name="T4" fmla="*/ 0 w 245"/>
                  <a:gd name="T5" fmla="*/ 0 h 157"/>
                  <a:gd name="T6" fmla="*/ 0 w 245"/>
                  <a:gd name="T7" fmla="*/ 157 h 157"/>
                  <a:gd name="T8" fmla="*/ 245 w 245"/>
                  <a:gd name="T9" fmla="*/ 157 h 157"/>
                  <a:gd name="T10" fmla="*/ 245 w 245"/>
                  <a:gd name="T11" fmla="*/ 15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7"/>
                  <a:gd name="T20" fmla="*/ 245 w 245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7">
                    <a:moveTo>
                      <a:pt x="245" y="157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5" y="15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3" name="Text Box 182"/>
            <p:cNvSpPr txBox="1">
              <a:spLocks noChangeArrowheads="1"/>
            </p:cNvSpPr>
            <p:nvPr/>
          </p:nvSpPr>
          <p:spPr bwMode="auto">
            <a:xfrm>
              <a:off x="2384366" y="5384732"/>
              <a:ext cx="100997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SWITZERLAND</a:t>
              </a:r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1490080" y="5404833"/>
            <a:ext cx="708025" cy="467166"/>
            <a:chOff x="1490080" y="5131878"/>
            <a:chExt cx="708025" cy="467166"/>
          </a:xfrm>
        </p:grpSpPr>
        <p:grpSp>
          <p:nvGrpSpPr>
            <p:cNvPr id="113" name="Group 86"/>
            <p:cNvGrpSpPr>
              <a:grpSpLocks/>
            </p:cNvGrpSpPr>
            <p:nvPr/>
          </p:nvGrpSpPr>
          <p:grpSpPr bwMode="auto">
            <a:xfrm>
              <a:off x="1650417" y="5131878"/>
              <a:ext cx="387350" cy="247650"/>
              <a:chOff x="1593" y="2143"/>
              <a:chExt cx="245" cy="156"/>
            </a:xfrm>
          </p:grpSpPr>
          <p:sp>
            <p:nvSpPr>
              <p:cNvPr id="115" name="Freeform 87"/>
              <p:cNvSpPr>
                <a:spLocks/>
              </p:cNvSpPr>
              <p:nvPr/>
            </p:nvSpPr>
            <p:spPr bwMode="auto">
              <a:xfrm>
                <a:off x="1593" y="2143"/>
                <a:ext cx="245" cy="156"/>
              </a:xfrm>
              <a:custGeom>
                <a:avLst/>
                <a:gdLst>
                  <a:gd name="T0" fmla="*/ 245 w 245"/>
                  <a:gd name="T1" fmla="*/ 156 h 156"/>
                  <a:gd name="T2" fmla="*/ 245 w 245"/>
                  <a:gd name="T3" fmla="*/ 0 h 156"/>
                  <a:gd name="T4" fmla="*/ 0 w 245"/>
                  <a:gd name="T5" fmla="*/ 0 h 156"/>
                  <a:gd name="T6" fmla="*/ 0 w 245"/>
                  <a:gd name="T7" fmla="*/ 156 h 156"/>
                  <a:gd name="T8" fmla="*/ 245 w 245"/>
                  <a:gd name="T9" fmla="*/ 156 h 156"/>
                  <a:gd name="T10" fmla="*/ 245 w 245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6"/>
                  <a:gd name="T20" fmla="*/ 245 w 245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6">
                    <a:moveTo>
                      <a:pt x="245" y="156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5" y="156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88"/>
              <p:cNvSpPr>
                <a:spLocks/>
              </p:cNvSpPr>
              <p:nvPr/>
            </p:nvSpPr>
            <p:spPr bwMode="auto">
              <a:xfrm>
                <a:off x="1593" y="2143"/>
                <a:ext cx="66" cy="67"/>
              </a:xfrm>
              <a:custGeom>
                <a:avLst/>
                <a:gdLst>
                  <a:gd name="T0" fmla="*/ 66 w 66"/>
                  <a:gd name="T1" fmla="*/ 0 h 67"/>
                  <a:gd name="T2" fmla="*/ 0 w 66"/>
                  <a:gd name="T3" fmla="*/ 0 h 67"/>
                  <a:gd name="T4" fmla="*/ 0 w 66"/>
                  <a:gd name="T5" fmla="*/ 67 h 67"/>
                  <a:gd name="T6" fmla="*/ 66 w 66"/>
                  <a:gd name="T7" fmla="*/ 67 h 67"/>
                  <a:gd name="T8" fmla="*/ 66 w 66"/>
                  <a:gd name="T9" fmla="*/ 0 h 67"/>
                  <a:gd name="T10" fmla="*/ 66 w 66"/>
                  <a:gd name="T11" fmla="*/ 0 h 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6"/>
                  <a:gd name="T19" fmla="*/ 0 h 67"/>
                  <a:gd name="T20" fmla="*/ 66 w 66"/>
                  <a:gd name="T21" fmla="*/ 67 h 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6" h="67">
                    <a:moveTo>
                      <a:pt x="66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66" y="67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89"/>
              <p:cNvSpPr>
                <a:spLocks/>
              </p:cNvSpPr>
              <p:nvPr/>
            </p:nvSpPr>
            <p:spPr bwMode="auto">
              <a:xfrm>
                <a:off x="1593" y="2238"/>
                <a:ext cx="66" cy="61"/>
              </a:xfrm>
              <a:custGeom>
                <a:avLst/>
                <a:gdLst>
                  <a:gd name="T0" fmla="*/ 0 w 66"/>
                  <a:gd name="T1" fmla="*/ 0 h 61"/>
                  <a:gd name="T2" fmla="*/ 0 w 66"/>
                  <a:gd name="T3" fmla="*/ 61 h 61"/>
                  <a:gd name="T4" fmla="*/ 66 w 66"/>
                  <a:gd name="T5" fmla="*/ 61 h 61"/>
                  <a:gd name="T6" fmla="*/ 66 w 66"/>
                  <a:gd name="T7" fmla="*/ 0 h 61"/>
                  <a:gd name="T8" fmla="*/ 0 w 66"/>
                  <a:gd name="T9" fmla="*/ 0 h 61"/>
                  <a:gd name="T10" fmla="*/ 0 w 66"/>
                  <a:gd name="T11" fmla="*/ 0 h 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6"/>
                  <a:gd name="T19" fmla="*/ 0 h 61"/>
                  <a:gd name="T20" fmla="*/ 66 w 66"/>
                  <a:gd name="T21" fmla="*/ 61 h 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6" h="61">
                    <a:moveTo>
                      <a:pt x="0" y="0"/>
                    </a:moveTo>
                    <a:lnTo>
                      <a:pt x="0" y="61"/>
                    </a:lnTo>
                    <a:lnTo>
                      <a:pt x="66" y="61"/>
                    </a:lnTo>
                    <a:lnTo>
                      <a:pt x="6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90"/>
              <p:cNvSpPr>
                <a:spLocks/>
              </p:cNvSpPr>
              <p:nvPr/>
            </p:nvSpPr>
            <p:spPr bwMode="auto">
              <a:xfrm>
                <a:off x="1689" y="2238"/>
                <a:ext cx="149" cy="61"/>
              </a:xfrm>
              <a:custGeom>
                <a:avLst/>
                <a:gdLst>
                  <a:gd name="T0" fmla="*/ 0 w 149"/>
                  <a:gd name="T1" fmla="*/ 61 h 61"/>
                  <a:gd name="T2" fmla="*/ 149 w 149"/>
                  <a:gd name="T3" fmla="*/ 61 h 61"/>
                  <a:gd name="T4" fmla="*/ 149 w 149"/>
                  <a:gd name="T5" fmla="*/ 0 h 61"/>
                  <a:gd name="T6" fmla="*/ 0 w 149"/>
                  <a:gd name="T7" fmla="*/ 0 h 61"/>
                  <a:gd name="T8" fmla="*/ 0 w 149"/>
                  <a:gd name="T9" fmla="*/ 61 h 61"/>
                  <a:gd name="T10" fmla="*/ 0 w 149"/>
                  <a:gd name="T11" fmla="*/ 61 h 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9"/>
                  <a:gd name="T19" fmla="*/ 0 h 61"/>
                  <a:gd name="T20" fmla="*/ 149 w 149"/>
                  <a:gd name="T21" fmla="*/ 61 h 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9" h="61">
                    <a:moveTo>
                      <a:pt x="0" y="61"/>
                    </a:moveTo>
                    <a:lnTo>
                      <a:pt x="149" y="61"/>
                    </a:lnTo>
                    <a:lnTo>
                      <a:pt x="149" y="0"/>
                    </a:lnTo>
                    <a:lnTo>
                      <a:pt x="0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91"/>
              <p:cNvSpPr>
                <a:spLocks/>
              </p:cNvSpPr>
              <p:nvPr/>
            </p:nvSpPr>
            <p:spPr bwMode="auto">
              <a:xfrm>
                <a:off x="1689" y="2143"/>
                <a:ext cx="149" cy="67"/>
              </a:xfrm>
              <a:custGeom>
                <a:avLst/>
                <a:gdLst>
                  <a:gd name="T0" fmla="*/ 0 w 149"/>
                  <a:gd name="T1" fmla="*/ 0 h 67"/>
                  <a:gd name="T2" fmla="*/ 0 w 149"/>
                  <a:gd name="T3" fmla="*/ 67 h 67"/>
                  <a:gd name="T4" fmla="*/ 149 w 149"/>
                  <a:gd name="T5" fmla="*/ 67 h 67"/>
                  <a:gd name="T6" fmla="*/ 149 w 149"/>
                  <a:gd name="T7" fmla="*/ 0 h 67"/>
                  <a:gd name="T8" fmla="*/ 0 w 149"/>
                  <a:gd name="T9" fmla="*/ 0 h 67"/>
                  <a:gd name="T10" fmla="*/ 0 w 149"/>
                  <a:gd name="T11" fmla="*/ 0 h 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9"/>
                  <a:gd name="T19" fmla="*/ 0 h 67"/>
                  <a:gd name="T20" fmla="*/ 149 w 149"/>
                  <a:gd name="T21" fmla="*/ 67 h 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9" h="67">
                    <a:moveTo>
                      <a:pt x="0" y="0"/>
                    </a:moveTo>
                    <a:lnTo>
                      <a:pt x="0" y="67"/>
                    </a:lnTo>
                    <a:lnTo>
                      <a:pt x="149" y="67"/>
                    </a:lnTo>
                    <a:lnTo>
                      <a:pt x="1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Freeform 92"/>
              <p:cNvSpPr>
                <a:spLocks/>
              </p:cNvSpPr>
              <p:nvPr/>
            </p:nvSpPr>
            <p:spPr bwMode="auto">
              <a:xfrm>
                <a:off x="1593" y="2143"/>
                <a:ext cx="245" cy="156"/>
              </a:xfrm>
              <a:custGeom>
                <a:avLst/>
                <a:gdLst>
                  <a:gd name="T0" fmla="*/ 245 w 245"/>
                  <a:gd name="T1" fmla="*/ 156 h 156"/>
                  <a:gd name="T2" fmla="*/ 245 w 245"/>
                  <a:gd name="T3" fmla="*/ 0 h 156"/>
                  <a:gd name="T4" fmla="*/ 0 w 245"/>
                  <a:gd name="T5" fmla="*/ 0 h 156"/>
                  <a:gd name="T6" fmla="*/ 0 w 245"/>
                  <a:gd name="T7" fmla="*/ 156 h 156"/>
                  <a:gd name="T8" fmla="*/ 245 w 245"/>
                  <a:gd name="T9" fmla="*/ 156 h 156"/>
                  <a:gd name="T10" fmla="*/ 245 w 245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6"/>
                  <a:gd name="T20" fmla="*/ 245 w 245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6">
                    <a:moveTo>
                      <a:pt x="245" y="156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5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4" name="Text Box 179"/>
            <p:cNvSpPr txBox="1">
              <a:spLocks noChangeArrowheads="1"/>
            </p:cNvSpPr>
            <p:nvPr/>
          </p:nvSpPr>
          <p:spPr bwMode="auto">
            <a:xfrm>
              <a:off x="1490080" y="5384732"/>
              <a:ext cx="708025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SWEDEN</a:t>
              </a: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510700" y="4600536"/>
            <a:ext cx="708025" cy="465606"/>
            <a:chOff x="510700" y="4327581"/>
            <a:chExt cx="708025" cy="465606"/>
          </a:xfrm>
        </p:grpSpPr>
        <p:grpSp>
          <p:nvGrpSpPr>
            <p:cNvPr id="235" name="Group 219"/>
            <p:cNvGrpSpPr>
              <a:grpSpLocks/>
            </p:cNvGrpSpPr>
            <p:nvPr/>
          </p:nvGrpSpPr>
          <p:grpSpPr bwMode="auto">
            <a:xfrm>
              <a:off x="669450" y="4327581"/>
              <a:ext cx="390525" cy="250825"/>
              <a:chOff x="4451" y="1314"/>
              <a:chExt cx="241" cy="158"/>
            </a:xfrm>
          </p:grpSpPr>
          <p:sp>
            <p:nvSpPr>
              <p:cNvPr id="237" name="Freeform 220"/>
              <p:cNvSpPr>
                <a:spLocks/>
              </p:cNvSpPr>
              <p:nvPr/>
            </p:nvSpPr>
            <p:spPr bwMode="auto">
              <a:xfrm>
                <a:off x="4451" y="1314"/>
                <a:ext cx="232" cy="71"/>
              </a:xfrm>
              <a:custGeom>
                <a:avLst/>
                <a:gdLst>
                  <a:gd name="T0" fmla="*/ 19 w 238"/>
                  <a:gd name="T1" fmla="*/ 36 h 72"/>
                  <a:gd name="T2" fmla="*/ 0 w 238"/>
                  <a:gd name="T3" fmla="*/ 36 h 72"/>
                  <a:gd name="T4" fmla="*/ 0 w 238"/>
                  <a:gd name="T5" fmla="*/ 0 h 72"/>
                  <a:gd name="T6" fmla="*/ 19 w 238"/>
                  <a:gd name="T7" fmla="*/ 0 h 72"/>
                  <a:gd name="T8" fmla="*/ 19 w 238"/>
                  <a:gd name="T9" fmla="*/ 36 h 72"/>
                  <a:gd name="T10" fmla="*/ 19 w 238"/>
                  <a:gd name="T11" fmla="*/ 36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8"/>
                  <a:gd name="T19" fmla="*/ 0 h 72"/>
                  <a:gd name="T20" fmla="*/ 238 w 238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8" h="72">
                    <a:moveTo>
                      <a:pt x="238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238" y="0"/>
                    </a:lnTo>
                    <a:lnTo>
                      <a:pt x="238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Freeform 221"/>
              <p:cNvSpPr>
                <a:spLocks/>
              </p:cNvSpPr>
              <p:nvPr/>
            </p:nvSpPr>
            <p:spPr bwMode="auto">
              <a:xfrm>
                <a:off x="4454" y="1388"/>
                <a:ext cx="238" cy="84"/>
              </a:xfrm>
              <a:custGeom>
                <a:avLst/>
                <a:gdLst>
                  <a:gd name="T0" fmla="*/ 238 w 238"/>
                  <a:gd name="T1" fmla="*/ 84 h 84"/>
                  <a:gd name="T2" fmla="*/ 238 w 238"/>
                  <a:gd name="T3" fmla="*/ 0 h 84"/>
                  <a:gd name="T4" fmla="*/ 0 w 238"/>
                  <a:gd name="T5" fmla="*/ 0 h 84"/>
                  <a:gd name="T6" fmla="*/ 0 w 238"/>
                  <a:gd name="T7" fmla="*/ 84 h 84"/>
                  <a:gd name="T8" fmla="*/ 238 w 238"/>
                  <a:gd name="T9" fmla="*/ 84 h 84"/>
                  <a:gd name="T10" fmla="*/ 238 w 238"/>
                  <a:gd name="T11" fmla="*/ 84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8"/>
                  <a:gd name="T19" fmla="*/ 0 h 84"/>
                  <a:gd name="T20" fmla="*/ 238 w 238"/>
                  <a:gd name="T21" fmla="*/ 84 h 8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8" h="84">
                    <a:moveTo>
                      <a:pt x="238" y="84"/>
                    </a:moveTo>
                    <a:lnTo>
                      <a:pt x="238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238" y="84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Freeform 222"/>
              <p:cNvSpPr>
                <a:spLocks/>
              </p:cNvSpPr>
              <p:nvPr/>
            </p:nvSpPr>
            <p:spPr bwMode="auto">
              <a:xfrm>
                <a:off x="4451" y="1317"/>
                <a:ext cx="238" cy="155"/>
              </a:xfrm>
              <a:custGeom>
                <a:avLst/>
                <a:gdLst>
                  <a:gd name="T0" fmla="*/ 20 w 244"/>
                  <a:gd name="T1" fmla="*/ 78 h 156"/>
                  <a:gd name="T2" fmla="*/ 20 w 244"/>
                  <a:gd name="T3" fmla="*/ 0 h 156"/>
                  <a:gd name="T4" fmla="*/ 0 w 244"/>
                  <a:gd name="T5" fmla="*/ 0 h 156"/>
                  <a:gd name="T6" fmla="*/ 0 w 244"/>
                  <a:gd name="T7" fmla="*/ 78 h 156"/>
                  <a:gd name="T8" fmla="*/ 20 w 244"/>
                  <a:gd name="T9" fmla="*/ 78 h 156"/>
                  <a:gd name="T10" fmla="*/ 20 w 244"/>
                  <a:gd name="T11" fmla="*/ 78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6" name="Text Box 258"/>
            <p:cNvSpPr txBox="1">
              <a:spLocks noChangeArrowheads="1"/>
            </p:cNvSpPr>
            <p:nvPr/>
          </p:nvSpPr>
          <p:spPr bwMode="auto">
            <a:xfrm>
              <a:off x="510700" y="4578874"/>
              <a:ext cx="708025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POLAND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4811108" y="4595773"/>
            <a:ext cx="817563" cy="470368"/>
            <a:chOff x="4811108" y="4322818"/>
            <a:chExt cx="817563" cy="470368"/>
          </a:xfrm>
        </p:grpSpPr>
        <p:grpSp>
          <p:nvGrpSpPr>
            <p:cNvPr id="244" name="Group 228"/>
            <p:cNvGrpSpPr>
              <a:grpSpLocks/>
            </p:cNvGrpSpPr>
            <p:nvPr/>
          </p:nvGrpSpPr>
          <p:grpSpPr bwMode="auto">
            <a:xfrm>
              <a:off x="5024627" y="4322818"/>
              <a:ext cx="390525" cy="255588"/>
              <a:chOff x="4188" y="2157"/>
              <a:chExt cx="238" cy="161"/>
            </a:xfrm>
          </p:grpSpPr>
          <p:sp>
            <p:nvSpPr>
              <p:cNvPr id="246" name="Freeform 229"/>
              <p:cNvSpPr>
                <a:spLocks/>
              </p:cNvSpPr>
              <p:nvPr/>
            </p:nvSpPr>
            <p:spPr bwMode="auto">
              <a:xfrm>
                <a:off x="4188" y="2157"/>
                <a:ext cx="238" cy="156"/>
              </a:xfrm>
              <a:custGeom>
                <a:avLst/>
                <a:gdLst>
                  <a:gd name="T0" fmla="*/ 0 w 238"/>
                  <a:gd name="T1" fmla="*/ 0 h 151"/>
                  <a:gd name="T2" fmla="*/ 238 w 238"/>
                  <a:gd name="T3" fmla="*/ 0 h 151"/>
                  <a:gd name="T4" fmla="*/ 238 w 238"/>
                  <a:gd name="T5" fmla="*/ 7039 h 151"/>
                  <a:gd name="T6" fmla="*/ 0 w 238"/>
                  <a:gd name="T7" fmla="*/ 7039 h 151"/>
                  <a:gd name="T8" fmla="*/ 0 w 238"/>
                  <a:gd name="T9" fmla="*/ 0 h 151"/>
                  <a:gd name="T10" fmla="*/ 0 w 238"/>
                  <a:gd name="T11" fmla="*/ 0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8"/>
                  <a:gd name="T19" fmla="*/ 0 h 151"/>
                  <a:gd name="T20" fmla="*/ 238 w 238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8" h="151">
                    <a:moveTo>
                      <a:pt x="0" y="0"/>
                    </a:moveTo>
                    <a:lnTo>
                      <a:pt x="238" y="0"/>
                    </a:lnTo>
                    <a:lnTo>
                      <a:pt x="238" y="151"/>
                    </a:lnTo>
                    <a:lnTo>
                      <a:pt x="0" y="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0C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7" name="Freeform 230"/>
              <p:cNvSpPr>
                <a:spLocks/>
              </p:cNvSpPr>
              <p:nvPr/>
            </p:nvSpPr>
            <p:spPr bwMode="auto">
              <a:xfrm>
                <a:off x="4188" y="2157"/>
                <a:ext cx="238" cy="58"/>
              </a:xfrm>
              <a:custGeom>
                <a:avLst/>
                <a:gdLst>
                  <a:gd name="T0" fmla="*/ 0 w 238"/>
                  <a:gd name="T1" fmla="*/ 0 h 56"/>
                  <a:gd name="T2" fmla="*/ 238 w 238"/>
                  <a:gd name="T3" fmla="*/ 0 h 56"/>
                  <a:gd name="T4" fmla="*/ 238 w 238"/>
                  <a:gd name="T5" fmla="*/ 3498 h 56"/>
                  <a:gd name="T6" fmla="*/ 0 w 238"/>
                  <a:gd name="T7" fmla="*/ 3498 h 56"/>
                  <a:gd name="T8" fmla="*/ 0 w 238"/>
                  <a:gd name="T9" fmla="*/ 0 h 56"/>
                  <a:gd name="T10" fmla="*/ 0 w 238"/>
                  <a:gd name="T11" fmla="*/ 0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8"/>
                  <a:gd name="T19" fmla="*/ 0 h 56"/>
                  <a:gd name="T20" fmla="*/ 238 w 238"/>
                  <a:gd name="T21" fmla="*/ 56 h 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8" h="56">
                    <a:moveTo>
                      <a:pt x="0" y="0"/>
                    </a:moveTo>
                    <a:lnTo>
                      <a:pt x="238" y="0"/>
                    </a:lnTo>
                    <a:lnTo>
                      <a:pt x="238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8" name="Freeform 231"/>
              <p:cNvSpPr>
                <a:spLocks/>
              </p:cNvSpPr>
              <p:nvPr/>
            </p:nvSpPr>
            <p:spPr bwMode="auto">
              <a:xfrm>
                <a:off x="4188" y="2261"/>
                <a:ext cx="238" cy="57"/>
              </a:xfrm>
              <a:custGeom>
                <a:avLst/>
                <a:gdLst>
                  <a:gd name="T0" fmla="*/ 0 w 238"/>
                  <a:gd name="T1" fmla="*/ 0 h 55"/>
                  <a:gd name="T2" fmla="*/ 238 w 238"/>
                  <a:gd name="T3" fmla="*/ 0 h 55"/>
                  <a:gd name="T4" fmla="*/ 238 w 238"/>
                  <a:gd name="T5" fmla="*/ 3674 h 55"/>
                  <a:gd name="T6" fmla="*/ 0 w 238"/>
                  <a:gd name="T7" fmla="*/ 3674 h 55"/>
                  <a:gd name="T8" fmla="*/ 0 w 238"/>
                  <a:gd name="T9" fmla="*/ 0 h 55"/>
                  <a:gd name="T10" fmla="*/ 0 w 238"/>
                  <a:gd name="T11" fmla="*/ 0 h 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8"/>
                  <a:gd name="T19" fmla="*/ 0 h 55"/>
                  <a:gd name="T20" fmla="*/ 238 w 238"/>
                  <a:gd name="T21" fmla="*/ 55 h 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8" h="55">
                    <a:moveTo>
                      <a:pt x="0" y="0"/>
                    </a:moveTo>
                    <a:lnTo>
                      <a:pt x="238" y="0"/>
                    </a:lnTo>
                    <a:lnTo>
                      <a:pt x="23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0F0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9" name="Freeform 232"/>
              <p:cNvSpPr>
                <a:spLocks/>
              </p:cNvSpPr>
              <p:nvPr/>
            </p:nvSpPr>
            <p:spPr bwMode="auto">
              <a:xfrm>
                <a:off x="4217" y="2186"/>
                <a:ext cx="42" cy="46"/>
              </a:xfrm>
              <a:custGeom>
                <a:avLst/>
                <a:gdLst>
                  <a:gd name="T0" fmla="*/ 42 w 42"/>
                  <a:gd name="T1" fmla="*/ 386 h 45"/>
                  <a:gd name="T2" fmla="*/ 42 w 42"/>
                  <a:gd name="T3" fmla="*/ 11 h 45"/>
                  <a:gd name="T4" fmla="*/ 42 w 42"/>
                  <a:gd name="T5" fmla="*/ 0 h 45"/>
                  <a:gd name="T6" fmla="*/ 0 w 42"/>
                  <a:gd name="T7" fmla="*/ 0 h 45"/>
                  <a:gd name="T8" fmla="*/ 0 w 42"/>
                  <a:gd name="T9" fmla="*/ 11 h 45"/>
                  <a:gd name="T10" fmla="*/ 0 w 42"/>
                  <a:gd name="T11" fmla="*/ 386 h 45"/>
                  <a:gd name="T12" fmla="*/ 6 w 42"/>
                  <a:gd name="T13" fmla="*/ 441 h 45"/>
                  <a:gd name="T14" fmla="*/ 6 w 42"/>
                  <a:gd name="T15" fmla="*/ 492 h 45"/>
                  <a:gd name="T16" fmla="*/ 12 w 42"/>
                  <a:gd name="T17" fmla="*/ 561 h 45"/>
                  <a:gd name="T18" fmla="*/ 18 w 42"/>
                  <a:gd name="T19" fmla="*/ 561 h 45"/>
                  <a:gd name="T20" fmla="*/ 24 w 42"/>
                  <a:gd name="T21" fmla="*/ 561 h 45"/>
                  <a:gd name="T22" fmla="*/ 30 w 42"/>
                  <a:gd name="T23" fmla="*/ 561 h 45"/>
                  <a:gd name="T24" fmla="*/ 30 w 42"/>
                  <a:gd name="T25" fmla="*/ 561 h 45"/>
                  <a:gd name="T26" fmla="*/ 36 w 42"/>
                  <a:gd name="T27" fmla="*/ 492 h 45"/>
                  <a:gd name="T28" fmla="*/ 36 w 42"/>
                  <a:gd name="T29" fmla="*/ 441 h 45"/>
                  <a:gd name="T30" fmla="*/ 42 w 42"/>
                  <a:gd name="T31" fmla="*/ 386 h 45"/>
                  <a:gd name="T32" fmla="*/ 42 w 42"/>
                  <a:gd name="T33" fmla="*/ 386 h 4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2"/>
                  <a:gd name="T52" fmla="*/ 0 h 45"/>
                  <a:gd name="T53" fmla="*/ 42 w 42"/>
                  <a:gd name="T54" fmla="*/ 45 h 4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2" h="45">
                    <a:moveTo>
                      <a:pt x="42" y="28"/>
                    </a:moveTo>
                    <a:lnTo>
                      <a:pt x="42" y="1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28"/>
                    </a:lnTo>
                    <a:lnTo>
                      <a:pt x="6" y="34"/>
                    </a:lnTo>
                    <a:lnTo>
                      <a:pt x="6" y="39"/>
                    </a:lnTo>
                    <a:lnTo>
                      <a:pt x="12" y="45"/>
                    </a:lnTo>
                    <a:lnTo>
                      <a:pt x="18" y="45"/>
                    </a:lnTo>
                    <a:lnTo>
                      <a:pt x="24" y="45"/>
                    </a:lnTo>
                    <a:lnTo>
                      <a:pt x="30" y="45"/>
                    </a:lnTo>
                    <a:lnTo>
                      <a:pt x="36" y="39"/>
                    </a:lnTo>
                    <a:lnTo>
                      <a:pt x="36" y="34"/>
                    </a:lnTo>
                    <a:lnTo>
                      <a:pt x="42" y="28"/>
                    </a:lnTo>
                    <a:close/>
                  </a:path>
                </a:pathLst>
              </a:custGeom>
              <a:solidFill>
                <a:srgbClr val="1A0C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0" name="Freeform 233"/>
              <p:cNvSpPr>
                <a:spLocks/>
              </p:cNvSpPr>
              <p:nvPr/>
            </p:nvSpPr>
            <p:spPr bwMode="auto">
              <a:xfrm>
                <a:off x="4217" y="2186"/>
                <a:ext cx="42" cy="46"/>
              </a:xfrm>
              <a:custGeom>
                <a:avLst/>
                <a:gdLst>
                  <a:gd name="T0" fmla="*/ 42 w 42"/>
                  <a:gd name="T1" fmla="*/ 386 h 45"/>
                  <a:gd name="T2" fmla="*/ 42 w 42"/>
                  <a:gd name="T3" fmla="*/ 11 h 45"/>
                  <a:gd name="T4" fmla="*/ 42 w 42"/>
                  <a:gd name="T5" fmla="*/ 0 h 45"/>
                  <a:gd name="T6" fmla="*/ 0 w 42"/>
                  <a:gd name="T7" fmla="*/ 0 h 45"/>
                  <a:gd name="T8" fmla="*/ 0 w 42"/>
                  <a:gd name="T9" fmla="*/ 11 h 45"/>
                  <a:gd name="T10" fmla="*/ 0 w 42"/>
                  <a:gd name="T11" fmla="*/ 386 h 45"/>
                  <a:gd name="T12" fmla="*/ 6 w 42"/>
                  <a:gd name="T13" fmla="*/ 441 h 45"/>
                  <a:gd name="T14" fmla="*/ 6 w 42"/>
                  <a:gd name="T15" fmla="*/ 492 h 45"/>
                  <a:gd name="T16" fmla="*/ 12 w 42"/>
                  <a:gd name="T17" fmla="*/ 561 h 45"/>
                  <a:gd name="T18" fmla="*/ 18 w 42"/>
                  <a:gd name="T19" fmla="*/ 561 h 45"/>
                  <a:gd name="T20" fmla="*/ 24 w 42"/>
                  <a:gd name="T21" fmla="*/ 561 h 45"/>
                  <a:gd name="T22" fmla="*/ 30 w 42"/>
                  <a:gd name="T23" fmla="*/ 561 h 45"/>
                  <a:gd name="T24" fmla="*/ 30 w 42"/>
                  <a:gd name="T25" fmla="*/ 561 h 45"/>
                  <a:gd name="T26" fmla="*/ 36 w 42"/>
                  <a:gd name="T27" fmla="*/ 492 h 45"/>
                  <a:gd name="T28" fmla="*/ 36 w 42"/>
                  <a:gd name="T29" fmla="*/ 441 h 45"/>
                  <a:gd name="T30" fmla="*/ 42 w 42"/>
                  <a:gd name="T31" fmla="*/ 386 h 45"/>
                  <a:gd name="T32" fmla="*/ 42 w 42"/>
                  <a:gd name="T33" fmla="*/ 386 h 4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2"/>
                  <a:gd name="T52" fmla="*/ 0 h 45"/>
                  <a:gd name="T53" fmla="*/ 42 w 42"/>
                  <a:gd name="T54" fmla="*/ 45 h 4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2" h="45">
                    <a:moveTo>
                      <a:pt x="42" y="28"/>
                    </a:moveTo>
                    <a:lnTo>
                      <a:pt x="42" y="1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28"/>
                    </a:lnTo>
                    <a:lnTo>
                      <a:pt x="6" y="34"/>
                    </a:lnTo>
                    <a:lnTo>
                      <a:pt x="6" y="39"/>
                    </a:lnTo>
                    <a:lnTo>
                      <a:pt x="12" y="45"/>
                    </a:lnTo>
                    <a:lnTo>
                      <a:pt x="18" y="45"/>
                    </a:lnTo>
                    <a:lnTo>
                      <a:pt x="24" y="45"/>
                    </a:lnTo>
                    <a:lnTo>
                      <a:pt x="30" y="45"/>
                    </a:lnTo>
                    <a:lnTo>
                      <a:pt x="36" y="39"/>
                    </a:lnTo>
                    <a:lnTo>
                      <a:pt x="36" y="34"/>
                    </a:lnTo>
                    <a:lnTo>
                      <a:pt x="42" y="28"/>
                    </a:lnTo>
                  </a:path>
                </a:pathLst>
              </a:custGeom>
              <a:noFill/>
              <a:ln w="0">
                <a:solidFill>
                  <a:srgbClr val="FF1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1" name="Freeform 234"/>
              <p:cNvSpPr>
                <a:spLocks/>
              </p:cNvSpPr>
              <p:nvPr/>
            </p:nvSpPr>
            <p:spPr bwMode="auto">
              <a:xfrm>
                <a:off x="4217" y="2180"/>
                <a:ext cx="42" cy="12"/>
              </a:xfrm>
              <a:custGeom>
                <a:avLst/>
                <a:gdLst>
                  <a:gd name="T0" fmla="*/ 42 w 42"/>
                  <a:gd name="T1" fmla="*/ 6 h 12"/>
                  <a:gd name="T2" fmla="*/ 42 w 42"/>
                  <a:gd name="T3" fmla="*/ 6 h 12"/>
                  <a:gd name="T4" fmla="*/ 36 w 42"/>
                  <a:gd name="T5" fmla="*/ 6 h 12"/>
                  <a:gd name="T6" fmla="*/ 30 w 42"/>
                  <a:gd name="T7" fmla="*/ 0 h 12"/>
                  <a:gd name="T8" fmla="*/ 24 w 42"/>
                  <a:gd name="T9" fmla="*/ 0 h 12"/>
                  <a:gd name="T10" fmla="*/ 12 w 42"/>
                  <a:gd name="T11" fmla="*/ 0 h 12"/>
                  <a:gd name="T12" fmla="*/ 6 w 42"/>
                  <a:gd name="T13" fmla="*/ 6 h 12"/>
                  <a:gd name="T14" fmla="*/ 0 w 42"/>
                  <a:gd name="T15" fmla="*/ 6 h 12"/>
                  <a:gd name="T16" fmla="*/ 0 w 42"/>
                  <a:gd name="T17" fmla="*/ 12 h 12"/>
                  <a:gd name="T18" fmla="*/ 42 w 42"/>
                  <a:gd name="T19" fmla="*/ 6 h 12"/>
                  <a:gd name="T20" fmla="*/ 42 w 42"/>
                  <a:gd name="T21" fmla="*/ 6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"/>
                  <a:gd name="T34" fmla="*/ 0 h 12"/>
                  <a:gd name="T35" fmla="*/ 42 w 42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" h="12">
                    <a:moveTo>
                      <a:pt x="42" y="6"/>
                    </a:moveTo>
                    <a:lnTo>
                      <a:pt x="42" y="6"/>
                    </a:lnTo>
                    <a:lnTo>
                      <a:pt x="36" y="6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2" y="6"/>
                    </a:lnTo>
                    <a:close/>
                  </a:path>
                </a:pathLst>
              </a:custGeom>
              <a:solidFill>
                <a:srgbClr val="1A0C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2" name="Freeform 235"/>
              <p:cNvSpPr>
                <a:spLocks/>
              </p:cNvSpPr>
              <p:nvPr/>
            </p:nvSpPr>
            <p:spPr bwMode="auto">
              <a:xfrm>
                <a:off x="4223" y="2197"/>
                <a:ext cx="30" cy="35"/>
              </a:xfrm>
              <a:custGeom>
                <a:avLst/>
                <a:gdLst>
                  <a:gd name="T0" fmla="*/ 30 w 30"/>
                  <a:gd name="T1" fmla="*/ 586 h 34"/>
                  <a:gd name="T2" fmla="*/ 24 w 30"/>
                  <a:gd name="T3" fmla="*/ 6 h 34"/>
                  <a:gd name="T4" fmla="*/ 18 w 30"/>
                  <a:gd name="T5" fmla="*/ 6 h 34"/>
                  <a:gd name="T6" fmla="*/ 18 w 30"/>
                  <a:gd name="T7" fmla="*/ 0 h 34"/>
                  <a:gd name="T8" fmla="*/ 12 w 30"/>
                  <a:gd name="T9" fmla="*/ 6 h 34"/>
                  <a:gd name="T10" fmla="*/ 6 w 30"/>
                  <a:gd name="T11" fmla="*/ 6 h 34"/>
                  <a:gd name="T12" fmla="*/ 0 w 30"/>
                  <a:gd name="T13" fmla="*/ 586 h 34"/>
                  <a:gd name="T14" fmla="*/ 0 w 30"/>
                  <a:gd name="T15" fmla="*/ 697 h 34"/>
                  <a:gd name="T16" fmla="*/ 6 w 30"/>
                  <a:gd name="T17" fmla="*/ 805 h 34"/>
                  <a:gd name="T18" fmla="*/ 6 w 30"/>
                  <a:gd name="T19" fmla="*/ 805 h 34"/>
                  <a:gd name="T20" fmla="*/ 12 w 30"/>
                  <a:gd name="T21" fmla="*/ 958 h 34"/>
                  <a:gd name="T22" fmla="*/ 18 w 30"/>
                  <a:gd name="T23" fmla="*/ 958 h 34"/>
                  <a:gd name="T24" fmla="*/ 18 w 30"/>
                  <a:gd name="T25" fmla="*/ 958 h 34"/>
                  <a:gd name="T26" fmla="*/ 24 w 30"/>
                  <a:gd name="T27" fmla="*/ 805 h 34"/>
                  <a:gd name="T28" fmla="*/ 30 w 30"/>
                  <a:gd name="T29" fmla="*/ 805 h 34"/>
                  <a:gd name="T30" fmla="*/ 30 w 30"/>
                  <a:gd name="T31" fmla="*/ 697 h 34"/>
                  <a:gd name="T32" fmla="*/ 30 w 30"/>
                  <a:gd name="T33" fmla="*/ 586 h 34"/>
                  <a:gd name="T34" fmla="*/ 30 w 30"/>
                  <a:gd name="T35" fmla="*/ 586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0"/>
                  <a:gd name="T55" fmla="*/ 0 h 34"/>
                  <a:gd name="T56" fmla="*/ 30 w 30"/>
                  <a:gd name="T57" fmla="*/ 34 h 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0" h="34">
                    <a:moveTo>
                      <a:pt x="30" y="17"/>
                    </a:moveTo>
                    <a:lnTo>
                      <a:pt x="24" y="6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0" y="17"/>
                    </a:lnTo>
                    <a:lnTo>
                      <a:pt x="0" y="23"/>
                    </a:lnTo>
                    <a:lnTo>
                      <a:pt x="6" y="28"/>
                    </a:lnTo>
                    <a:lnTo>
                      <a:pt x="12" y="34"/>
                    </a:lnTo>
                    <a:lnTo>
                      <a:pt x="18" y="34"/>
                    </a:lnTo>
                    <a:lnTo>
                      <a:pt x="24" y="28"/>
                    </a:lnTo>
                    <a:lnTo>
                      <a:pt x="30" y="28"/>
                    </a:lnTo>
                    <a:lnTo>
                      <a:pt x="30" y="23"/>
                    </a:lnTo>
                    <a:lnTo>
                      <a:pt x="30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3" name="Freeform 236"/>
              <p:cNvSpPr>
                <a:spLocks/>
              </p:cNvSpPr>
              <p:nvPr/>
            </p:nvSpPr>
            <p:spPr bwMode="auto">
              <a:xfrm>
                <a:off x="4223" y="2215"/>
                <a:ext cx="30" cy="6"/>
              </a:xfrm>
              <a:custGeom>
                <a:avLst/>
                <a:gdLst>
                  <a:gd name="T0" fmla="*/ 30 w 30"/>
                  <a:gd name="T1" fmla="*/ 6 h 6"/>
                  <a:gd name="T2" fmla="*/ 30 w 30"/>
                  <a:gd name="T3" fmla="*/ 6 h 6"/>
                  <a:gd name="T4" fmla="*/ 30 w 30"/>
                  <a:gd name="T5" fmla="*/ 6 h 6"/>
                  <a:gd name="T6" fmla="*/ 30 w 30"/>
                  <a:gd name="T7" fmla="*/ 6 h 6"/>
                  <a:gd name="T8" fmla="*/ 30 w 30"/>
                  <a:gd name="T9" fmla="*/ 0 h 6"/>
                  <a:gd name="T10" fmla="*/ 30 w 30"/>
                  <a:gd name="T11" fmla="*/ 0 h 6"/>
                  <a:gd name="T12" fmla="*/ 30 w 30"/>
                  <a:gd name="T13" fmla="*/ 0 h 6"/>
                  <a:gd name="T14" fmla="*/ 30 w 30"/>
                  <a:gd name="T15" fmla="*/ 0 h 6"/>
                  <a:gd name="T16" fmla="*/ 24 w 30"/>
                  <a:gd name="T17" fmla="*/ 0 h 6"/>
                  <a:gd name="T18" fmla="*/ 24 w 30"/>
                  <a:gd name="T19" fmla="*/ 0 h 6"/>
                  <a:gd name="T20" fmla="*/ 24 w 30"/>
                  <a:gd name="T21" fmla="*/ 0 h 6"/>
                  <a:gd name="T22" fmla="*/ 18 w 30"/>
                  <a:gd name="T23" fmla="*/ 0 h 6"/>
                  <a:gd name="T24" fmla="*/ 18 w 30"/>
                  <a:gd name="T25" fmla="*/ 0 h 6"/>
                  <a:gd name="T26" fmla="*/ 12 w 30"/>
                  <a:gd name="T27" fmla="*/ 0 h 6"/>
                  <a:gd name="T28" fmla="*/ 12 w 30"/>
                  <a:gd name="T29" fmla="*/ 0 h 6"/>
                  <a:gd name="T30" fmla="*/ 12 w 30"/>
                  <a:gd name="T31" fmla="*/ 0 h 6"/>
                  <a:gd name="T32" fmla="*/ 6 w 30"/>
                  <a:gd name="T33" fmla="*/ 0 h 6"/>
                  <a:gd name="T34" fmla="*/ 6 w 30"/>
                  <a:gd name="T35" fmla="*/ 0 h 6"/>
                  <a:gd name="T36" fmla="*/ 6 w 30"/>
                  <a:gd name="T37" fmla="*/ 0 h 6"/>
                  <a:gd name="T38" fmla="*/ 0 w 30"/>
                  <a:gd name="T39" fmla="*/ 0 h 6"/>
                  <a:gd name="T40" fmla="*/ 0 w 30"/>
                  <a:gd name="T41" fmla="*/ 0 h 6"/>
                  <a:gd name="T42" fmla="*/ 0 w 30"/>
                  <a:gd name="T43" fmla="*/ 0 h 6"/>
                  <a:gd name="T44" fmla="*/ 0 w 30"/>
                  <a:gd name="T45" fmla="*/ 6 h 6"/>
                  <a:gd name="T46" fmla="*/ 0 w 30"/>
                  <a:gd name="T47" fmla="*/ 6 h 6"/>
                  <a:gd name="T48" fmla="*/ 0 w 30"/>
                  <a:gd name="T49" fmla="*/ 6 h 6"/>
                  <a:gd name="T50" fmla="*/ 0 w 30"/>
                  <a:gd name="T51" fmla="*/ 6 h 6"/>
                  <a:gd name="T52" fmla="*/ 6 w 30"/>
                  <a:gd name="T53" fmla="*/ 6 h 6"/>
                  <a:gd name="T54" fmla="*/ 6 w 30"/>
                  <a:gd name="T55" fmla="*/ 6 h 6"/>
                  <a:gd name="T56" fmla="*/ 12 w 30"/>
                  <a:gd name="T57" fmla="*/ 6 h 6"/>
                  <a:gd name="T58" fmla="*/ 12 w 30"/>
                  <a:gd name="T59" fmla="*/ 6 h 6"/>
                  <a:gd name="T60" fmla="*/ 12 w 30"/>
                  <a:gd name="T61" fmla="*/ 6 h 6"/>
                  <a:gd name="T62" fmla="*/ 18 w 30"/>
                  <a:gd name="T63" fmla="*/ 6 h 6"/>
                  <a:gd name="T64" fmla="*/ 18 w 30"/>
                  <a:gd name="T65" fmla="*/ 6 h 6"/>
                  <a:gd name="T66" fmla="*/ 18 w 30"/>
                  <a:gd name="T67" fmla="*/ 6 h 6"/>
                  <a:gd name="T68" fmla="*/ 24 w 30"/>
                  <a:gd name="T69" fmla="*/ 6 h 6"/>
                  <a:gd name="T70" fmla="*/ 24 w 30"/>
                  <a:gd name="T71" fmla="*/ 6 h 6"/>
                  <a:gd name="T72" fmla="*/ 24 w 30"/>
                  <a:gd name="T73" fmla="*/ 6 h 6"/>
                  <a:gd name="T74" fmla="*/ 30 w 30"/>
                  <a:gd name="T75" fmla="*/ 6 h 6"/>
                  <a:gd name="T76" fmla="*/ 30 w 30"/>
                  <a:gd name="T77" fmla="*/ 6 h 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0"/>
                  <a:gd name="T118" fmla="*/ 0 h 6"/>
                  <a:gd name="T119" fmla="*/ 30 w 30"/>
                  <a:gd name="T120" fmla="*/ 6 h 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0" h="6">
                    <a:moveTo>
                      <a:pt x="30" y="6"/>
                    </a:moveTo>
                    <a:lnTo>
                      <a:pt x="30" y="6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close/>
                  </a:path>
                </a:pathLst>
              </a:custGeom>
              <a:solidFill>
                <a:srgbClr val="1A0C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4" name="Freeform 237"/>
              <p:cNvSpPr>
                <a:spLocks/>
              </p:cNvSpPr>
              <p:nvPr/>
            </p:nvSpPr>
            <p:spPr bwMode="auto">
              <a:xfrm>
                <a:off x="4223" y="2221"/>
                <a:ext cx="30" cy="1"/>
              </a:xfrm>
              <a:custGeom>
                <a:avLst/>
                <a:gdLst>
                  <a:gd name="T0" fmla="*/ 30 w 30"/>
                  <a:gd name="T1" fmla="*/ 0 h 1"/>
                  <a:gd name="T2" fmla="*/ 30 w 30"/>
                  <a:gd name="T3" fmla="*/ 0 h 1"/>
                  <a:gd name="T4" fmla="*/ 30 w 30"/>
                  <a:gd name="T5" fmla="*/ 0 h 1"/>
                  <a:gd name="T6" fmla="*/ 30 w 30"/>
                  <a:gd name="T7" fmla="*/ 0 h 1"/>
                  <a:gd name="T8" fmla="*/ 30 w 30"/>
                  <a:gd name="T9" fmla="*/ 0 h 1"/>
                  <a:gd name="T10" fmla="*/ 30 w 30"/>
                  <a:gd name="T11" fmla="*/ 0 h 1"/>
                  <a:gd name="T12" fmla="*/ 30 w 30"/>
                  <a:gd name="T13" fmla="*/ 0 h 1"/>
                  <a:gd name="T14" fmla="*/ 30 w 30"/>
                  <a:gd name="T15" fmla="*/ 0 h 1"/>
                  <a:gd name="T16" fmla="*/ 24 w 30"/>
                  <a:gd name="T17" fmla="*/ 0 h 1"/>
                  <a:gd name="T18" fmla="*/ 24 w 30"/>
                  <a:gd name="T19" fmla="*/ 0 h 1"/>
                  <a:gd name="T20" fmla="*/ 24 w 30"/>
                  <a:gd name="T21" fmla="*/ 0 h 1"/>
                  <a:gd name="T22" fmla="*/ 18 w 30"/>
                  <a:gd name="T23" fmla="*/ 0 h 1"/>
                  <a:gd name="T24" fmla="*/ 18 w 30"/>
                  <a:gd name="T25" fmla="*/ 0 h 1"/>
                  <a:gd name="T26" fmla="*/ 12 w 30"/>
                  <a:gd name="T27" fmla="*/ 0 h 1"/>
                  <a:gd name="T28" fmla="*/ 12 w 30"/>
                  <a:gd name="T29" fmla="*/ 0 h 1"/>
                  <a:gd name="T30" fmla="*/ 12 w 30"/>
                  <a:gd name="T31" fmla="*/ 0 h 1"/>
                  <a:gd name="T32" fmla="*/ 6 w 30"/>
                  <a:gd name="T33" fmla="*/ 0 h 1"/>
                  <a:gd name="T34" fmla="*/ 6 w 30"/>
                  <a:gd name="T35" fmla="*/ 0 h 1"/>
                  <a:gd name="T36" fmla="*/ 6 w 30"/>
                  <a:gd name="T37" fmla="*/ 0 h 1"/>
                  <a:gd name="T38" fmla="*/ 0 w 30"/>
                  <a:gd name="T39" fmla="*/ 0 h 1"/>
                  <a:gd name="T40" fmla="*/ 0 w 30"/>
                  <a:gd name="T41" fmla="*/ 0 h 1"/>
                  <a:gd name="T42" fmla="*/ 0 w 30"/>
                  <a:gd name="T43" fmla="*/ 0 h 1"/>
                  <a:gd name="T44" fmla="*/ 0 w 30"/>
                  <a:gd name="T45" fmla="*/ 0 h 1"/>
                  <a:gd name="T46" fmla="*/ 0 w 30"/>
                  <a:gd name="T47" fmla="*/ 0 h 1"/>
                  <a:gd name="T48" fmla="*/ 0 w 30"/>
                  <a:gd name="T49" fmla="*/ 0 h 1"/>
                  <a:gd name="T50" fmla="*/ 6 w 30"/>
                  <a:gd name="T51" fmla="*/ 0 h 1"/>
                  <a:gd name="T52" fmla="*/ 6 w 30"/>
                  <a:gd name="T53" fmla="*/ 0 h 1"/>
                  <a:gd name="T54" fmla="*/ 6 w 30"/>
                  <a:gd name="T55" fmla="*/ 0 h 1"/>
                  <a:gd name="T56" fmla="*/ 12 w 30"/>
                  <a:gd name="T57" fmla="*/ 0 h 1"/>
                  <a:gd name="T58" fmla="*/ 12 w 30"/>
                  <a:gd name="T59" fmla="*/ 0 h 1"/>
                  <a:gd name="T60" fmla="*/ 12 w 30"/>
                  <a:gd name="T61" fmla="*/ 0 h 1"/>
                  <a:gd name="T62" fmla="*/ 18 w 30"/>
                  <a:gd name="T63" fmla="*/ 0 h 1"/>
                  <a:gd name="T64" fmla="*/ 18 w 30"/>
                  <a:gd name="T65" fmla="*/ 0 h 1"/>
                  <a:gd name="T66" fmla="*/ 24 w 30"/>
                  <a:gd name="T67" fmla="*/ 0 h 1"/>
                  <a:gd name="T68" fmla="*/ 24 w 30"/>
                  <a:gd name="T69" fmla="*/ 0 h 1"/>
                  <a:gd name="T70" fmla="*/ 24 w 30"/>
                  <a:gd name="T71" fmla="*/ 0 h 1"/>
                  <a:gd name="T72" fmla="*/ 30 w 30"/>
                  <a:gd name="T73" fmla="*/ 0 h 1"/>
                  <a:gd name="T74" fmla="*/ 30 w 30"/>
                  <a:gd name="T75" fmla="*/ 0 h 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"/>
                  <a:gd name="T115" fmla="*/ 0 h 1"/>
                  <a:gd name="T116" fmla="*/ 30 w 30"/>
                  <a:gd name="T117" fmla="*/ 1 h 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" h="1">
                    <a:moveTo>
                      <a:pt x="30" y="0"/>
                    </a:moveTo>
                    <a:lnTo>
                      <a:pt x="30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1A0C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5" name="Freeform 238"/>
              <p:cNvSpPr>
                <a:spLocks/>
              </p:cNvSpPr>
              <p:nvPr/>
            </p:nvSpPr>
            <p:spPr bwMode="auto">
              <a:xfrm>
                <a:off x="4235" y="2192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0 h 5"/>
                  <a:gd name="T4" fmla="*/ 6 w 6"/>
                  <a:gd name="T5" fmla="*/ 0 h 5"/>
                  <a:gd name="T6" fmla="*/ 0 w 6"/>
                  <a:gd name="T7" fmla="*/ 0 h 5"/>
                  <a:gd name="T8" fmla="*/ 0 w 6"/>
                  <a:gd name="T9" fmla="*/ 0 h 5"/>
                  <a:gd name="T10" fmla="*/ 0 w 6"/>
                  <a:gd name="T11" fmla="*/ 0 h 5"/>
                  <a:gd name="T12" fmla="*/ 0 w 6"/>
                  <a:gd name="T13" fmla="*/ 0 h 5"/>
                  <a:gd name="T14" fmla="*/ 0 w 6"/>
                  <a:gd name="T15" fmla="*/ 0 h 5"/>
                  <a:gd name="T16" fmla="*/ 6 w 6"/>
                  <a:gd name="T17" fmla="*/ 5 h 5"/>
                  <a:gd name="T18" fmla="*/ 6 w 6"/>
                  <a:gd name="T19" fmla="*/ 0 h 5"/>
                  <a:gd name="T20" fmla="*/ 6 w 6"/>
                  <a:gd name="T21" fmla="*/ 0 h 5"/>
                  <a:gd name="T22" fmla="*/ 6 w 6"/>
                  <a:gd name="T23" fmla="*/ 0 h 5"/>
                  <a:gd name="T24" fmla="*/ 6 w 6"/>
                  <a:gd name="T25" fmla="*/ 0 h 5"/>
                  <a:gd name="T26" fmla="*/ 6 w 6"/>
                  <a:gd name="T27" fmla="*/ 0 h 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"/>
                  <a:gd name="T43" fmla="*/ 0 h 5"/>
                  <a:gd name="T44" fmla="*/ 6 w 6"/>
                  <a:gd name="T45" fmla="*/ 5 h 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" h="5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7F6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6" name="Freeform 239"/>
              <p:cNvSpPr>
                <a:spLocks/>
              </p:cNvSpPr>
              <p:nvPr/>
            </p:nvSpPr>
            <p:spPr bwMode="auto">
              <a:xfrm>
                <a:off x="4241" y="2186"/>
                <a:ext cx="6" cy="1"/>
              </a:xfrm>
              <a:custGeom>
                <a:avLst/>
                <a:gdLst>
                  <a:gd name="T0" fmla="*/ 6 w 6"/>
                  <a:gd name="T1" fmla="*/ 0 h 1"/>
                  <a:gd name="T2" fmla="*/ 6 w 6"/>
                  <a:gd name="T3" fmla="*/ 0 h 1"/>
                  <a:gd name="T4" fmla="*/ 6 w 6"/>
                  <a:gd name="T5" fmla="*/ 0 h 1"/>
                  <a:gd name="T6" fmla="*/ 0 w 6"/>
                  <a:gd name="T7" fmla="*/ 0 h 1"/>
                  <a:gd name="T8" fmla="*/ 0 w 6"/>
                  <a:gd name="T9" fmla="*/ 0 h 1"/>
                  <a:gd name="T10" fmla="*/ 0 w 6"/>
                  <a:gd name="T11" fmla="*/ 0 h 1"/>
                  <a:gd name="T12" fmla="*/ 0 w 6"/>
                  <a:gd name="T13" fmla="*/ 0 h 1"/>
                  <a:gd name="T14" fmla="*/ 0 w 6"/>
                  <a:gd name="T15" fmla="*/ 0 h 1"/>
                  <a:gd name="T16" fmla="*/ 6 w 6"/>
                  <a:gd name="T17" fmla="*/ 0 h 1"/>
                  <a:gd name="T18" fmla="*/ 6 w 6"/>
                  <a:gd name="T19" fmla="*/ 0 h 1"/>
                  <a:gd name="T20" fmla="*/ 6 w 6"/>
                  <a:gd name="T21" fmla="*/ 0 h 1"/>
                  <a:gd name="T22" fmla="*/ 6 w 6"/>
                  <a:gd name="T23" fmla="*/ 0 h 1"/>
                  <a:gd name="T24" fmla="*/ 6 w 6"/>
                  <a:gd name="T25" fmla="*/ 0 h 1"/>
                  <a:gd name="T26" fmla="*/ 6 w 6"/>
                  <a:gd name="T27" fmla="*/ 0 h 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"/>
                  <a:gd name="T43" fmla="*/ 0 h 1"/>
                  <a:gd name="T44" fmla="*/ 6 w 6"/>
                  <a:gd name="T45" fmla="*/ 1 h 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" h="1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7F6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7" name="Freeform 240"/>
              <p:cNvSpPr>
                <a:spLocks/>
              </p:cNvSpPr>
              <p:nvPr/>
            </p:nvSpPr>
            <p:spPr bwMode="auto">
              <a:xfrm>
                <a:off x="4229" y="2186"/>
                <a:ext cx="6" cy="1"/>
              </a:xfrm>
              <a:custGeom>
                <a:avLst/>
                <a:gdLst>
                  <a:gd name="T0" fmla="*/ 6 w 6"/>
                  <a:gd name="T1" fmla="*/ 0 h 1"/>
                  <a:gd name="T2" fmla="*/ 6 w 6"/>
                  <a:gd name="T3" fmla="*/ 0 h 1"/>
                  <a:gd name="T4" fmla="*/ 6 w 6"/>
                  <a:gd name="T5" fmla="*/ 0 h 1"/>
                  <a:gd name="T6" fmla="*/ 6 w 6"/>
                  <a:gd name="T7" fmla="*/ 0 h 1"/>
                  <a:gd name="T8" fmla="*/ 0 w 6"/>
                  <a:gd name="T9" fmla="*/ 0 h 1"/>
                  <a:gd name="T10" fmla="*/ 0 w 6"/>
                  <a:gd name="T11" fmla="*/ 0 h 1"/>
                  <a:gd name="T12" fmla="*/ 0 w 6"/>
                  <a:gd name="T13" fmla="*/ 0 h 1"/>
                  <a:gd name="T14" fmla="*/ 6 w 6"/>
                  <a:gd name="T15" fmla="*/ 0 h 1"/>
                  <a:gd name="T16" fmla="*/ 6 w 6"/>
                  <a:gd name="T17" fmla="*/ 0 h 1"/>
                  <a:gd name="T18" fmla="*/ 6 w 6"/>
                  <a:gd name="T19" fmla="*/ 0 h 1"/>
                  <a:gd name="T20" fmla="*/ 6 w 6"/>
                  <a:gd name="T21" fmla="*/ 0 h 1"/>
                  <a:gd name="T22" fmla="*/ 6 w 6"/>
                  <a:gd name="T23" fmla="*/ 0 h 1"/>
                  <a:gd name="T24" fmla="*/ 6 w 6"/>
                  <a:gd name="T25" fmla="*/ 0 h 1"/>
                  <a:gd name="T26" fmla="*/ 6 w 6"/>
                  <a:gd name="T27" fmla="*/ 0 h 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"/>
                  <a:gd name="T43" fmla="*/ 0 h 1"/>
                  <a:gd name="T44" fmla="*/ 6 w 6"/>
                  <a:gd name="T45" fmla="*/ 1 h 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" h="1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7F6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8" name="Freeform 241"/>
              <p:cNvSpPr>
                <a:spLocks/>
              </p:cNvSpPr>
              <p:nvPr/>
            </p:nvSpPr>
            <p:spPr bwMode="auto">
              <a:xfrm>
                <a:off x="4188" y="2157"/>
                <a:ext cx="238" cy="161"/>
              </a:xfrm>
              <a:custGeom>
                <a:avLst/>
                <a:gdLst>
                  <a:gd name="T0" fmla="*/ 238 w 238"/>
                  <a:gd name="T1" fmla="*/ 0 h 156"/>
                  <a:gd name="T2" fmla="*/ 0 w 238"/>
                  <a:gd name="T3" fmla="*/ 0 h 156"/>
                  <a:gd name="T4" fmla="*/ 0 w 238"/>
                  <a:gd name="T5" fmla="*/ 6409 h 156"/>
                  <a:gd name="T6" fmla="*/ 238 w 238"/>
                  <a:gd name="T7" fmla="*/ 6409 h 156"/>
                  <a:gd name="T8" fmla="*/ 238 w 238"/>
                  <a:gd name="T9" fmla="*/ 0 h 156"/>
                  <a:gd name="T10" fmla="*/ 238 w 238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8"/>
                  <a:gd name="T19" fmla="*/ 0 h 156"/>
                  <a:gd name="T20" fmla="*/ 238 w 238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8" h="156">
                    <a:moveTo>
                      <a:pt x="238" y="0"/>
                    </a:moveTo>
                    <a:lnTo>
                      <a:pt x="0" y="0"/>
                    </a:lnTo>
                    <a:lnTo>
                      <a:pt x="0" y="156"/>
                    </a:lnTo>
                    <a:lnTo>
                      <a:pt x="238" y="156"/>
                    </a:lnTo>
                    <a:lnTo>
                      <a:pt x="23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5" name="Text Box 265"/>
            <p:cNvSpPr txBox="1">
              <a:spLocks noChangeArrowheads="1"/>
            </p:cNvSpPr>
            <p:nvPr/>
          </p:nvSpPr>
          <p:spPr bwMode="auto">
            <a:xfrm>
              <a:off x="4811108" y="4578874"/>
              <a:ext cx="817563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SLOVENIA</a:t>
              </a: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3690384" y="4595773"/>
            <a:ext cx="708025" cy="594610"/>
            <a:chOff x="3690384" y="4322818"/>
            <a:chExt cx="708025" cy="594610"/>
          </a:xfrm>
        </p:grpSpPr>
        <p:grpSp>
          <p:nvGrpSpPr>
            <p:cNvPr id="289" name="Group 4"/>
            <p:cNvGrpSpPr>
              <a:grpSpLocks/>
            </p:cNvGrpSpPr>
            <p:nvPr/>
          </p:nvGrpSpPr>
          <p:grpSpPr bwMode="auto">
            <a:xfrm>
              <a:off x="3849134" y="4322818"/>
              <a:ext cx="390525" cy="255588"/>
              <a:chOff x="4182" y="1087"/>
              <a:chExt cx="238" cy="161"/>
            </a:xfrm>
          </p:grpSpPr>
          <p:sp>
            <p:nvSpPr>
              <p:cNvPr id="291" name="Freeform 5"/>
              <p:cNvSpPr>
                <a:spLocks/>
              </p:cNvSpPr>
              <p:nvPr/>
            </p:nvSpPr>
            <p:spPr bwMode="auto">
              <a:xfrm>
                <a:off x="4182" y="1087"/>
                <a:ext cx="238" cy="161"/>
              </a:xfrm>
              <a:custGeom>
                <a:avLst/>
                <a:gdLst>
                  <a:gd name="T0" fmla="*/ 10 w 250"/>
                  <a:gd name="T1" fmla="*/ 81 h 162"/>
                  <a:gd name="T2" fmla="*/ 10 w 250"/>
                  <a:gd name="T3" fmla="*/ 0 h 162"/>
                  <a:gd name="T4" fmla="*/ 0 w 250"/>
                  <a:gd name="T5" fmla="*/ 0 h 162"/>
                  <a:gd name="T6" fmla="*/ 0 w 250"/>
                  <a:gd name="T7" fmla="*/ 81 h 162"/>
                  <a:gd name="T8" fmla="*/ 10 w 250"/>
                  <a:gd name="T9" fmla="*/ 81 h 162"/>
                  <a:gd name="T10" fmla="*/ 10 w 250"/>
                  <a:gd name="T11" fmla="*/ 81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0"/>
                  <a:gd name="T19" fmla="*/ 0 h 162"/>
                  <a:gd name="T20" fmla="*/ 250 w 250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0" h="162">
                    <a:moveTo>
                      <a:pt x="250" y="162"/>
                    </a:moveTo>
                    <a:lnTo>
                      <a:pt x="250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250" y="162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2" name="Freeform 6"/>
              <p:cNvSpPr>
                <a:spLocks/>
              </p:cNvSpPr>
              <p:nvPr/>
            </p:nvSpPr>
            <p:spPr bwMode="auto">
              <a:xfrm>
                <a:off x="4182" y="1087"/>
                <a:ext cx="238" cy="51"/>
              </a:xfrm>
              <a:custGeom>
                <a:avLst/>
                <a:gdLst>
                  <a:gd name="T0" fmla="*/ 10 w 250"/>
                  <a:gd name="T1" fmla="*/ 51 h 51"/>
                  <a:gd name="T2" fmla="*/ 10 w 250"/>
                  <a:gd name="T3" fmla="*/ 0 h 51"/>
                  <a:gd name="T4" fmla="*/ 0 w 250"/>
                  <a:gd name="T5" fmla="*/ 0 h 51"/>
                  <a:gd name="T6" fmla="*/ 0 w 250"/>
                  <a:gd name="T7" fmla="*/ 51 h 51"/>
                  <a:gd name="T8" fmla="*/ 10 w 250"/>
                  <a:gd name="T9" fmla="*/ 51 h 51"/>
                  <a:gd name="T10" fmla="*/ 10 w 250"/>
                  <a:gd name="T11" fmla="*/ 51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0"/>
                  <a:gd name="T19" fmla="*/ 0 h 51"/>
                  <a:gd name="T20" fmla="*/ 250 w 250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0" h="51">
                    <a:moveTo>
                      <a:pt x="250" y="51"/>
                    </a:moveTo>
                    <a:lnTo>
                      <a:pt x="250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250" y="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3" name="Freeform 7"/>
              <p:cNvSpPr>
                <a:spLocks/>
              </p:cNvSpPr>
              <p:nvPr/>
            </p:nvSpPr>
            <p:spPr bwMode="auto">
              <a:xfrm>
                <a:off x="4182" y="1198"/>
                <a:ext cx="238" cy="50"/>
              </a:xfrm>
              <a:custGeom>
                <a:avLst/>
                <a:gdLst>
                  <a:gd name="T0" fmla="*/ 10 w 250"/>
                  <a:gd name="T1" fmla="*/ 50 h 50"/>
                  <a:gd name="T2" fmla="*/ 10 w 250"/>
                  <a:gd name="T3" fmla="*/ 0 h 50"/>
                  <a:gd name="T4" fmla="*/ 0 w 250"/>
                  <a:gd name="T5" fmla="*/ 0 h 50"/>
                  <a:gd name="T6" fmla="*/ 0 w 250"/>
                  <a:gd name="T7" fmla="*/ 50 h 50"/>
                  <a:gd name="T8" fmla="*/ 10 w 250"/>
                  <a:gd name="T9" fmla="*/ 50 h 50"/>
                  <a:gd name="T10" fmla="*/ 10 w 250"/>
                  <a:gd name="T11" fmla="*/ 5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0"/>
                  <a:gd name="T19" fmla="*/ 0 h 50"/>
                  <a:gd name="T20" fmla="*/ 250 w 250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0" h="50">
                    <a:moveTo>
                      <a:pt x="250" y="50"/>
                    </a:moveTo>
                    <a:lnTo>
                      <a:pt x="250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250" y="50"/>
                    </a:lnTo>
                    <a:close/>
                  </a:path>
                </a:pathLst>
              </a:custGeom>
              <a:solidFill>
                <a:srgbClr val="FF19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4" name="Freeform 8"/>
              <p:cNvSpPr>
                <a:spLocks/>
              </p:cNvSpPr>
              <p:nvPr/>
            </p:nvSpPr>
            <p:spPr bwMode="auto">
              <a:xfrm>
                <a:off x="4182" y="1087"/>
                <a:ext cx="238" cy="161"/>
              </a:xfrm>
              <a:custGeom>
                <a:avLst/>
                <a:gdLst>
                  <a:gd name="T0" fmla="*/ 10 w 250"/>
                  <a:gd name="T1" fmla="*/ 81 h 162"/>
                  <a:gd name="T2" fmla="*/ 0 w 250"/>
                  <a:gd name="T3" fmla="*/ 81 h 162"/>
                  <a:gd name="T4" fmla="*/ 0 w 250"/>
                  <a:gd name="T5" fmla="*/ 0 h 162"/>
                  <a:gd name="T6" fmla="*/ 10 w 250"/>
                  <a:gd name="T7" fmla="*/ 0 h 162"/>
                  <a:gd name="T8" fmla="*/ 10 w 250"/>
                  <a:gd name="T9" fmla="*/ 81 h 162"/>
                  <a:gd name="T10" fmla="*/ 10 w 250"/>
                  <a:gd name="T11" fmla="*/ 81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0"/>
                  <a:gd name="T19" fmla="*/ 0 h 162"/>
                  <a:gd name="T20" fmla="*/ 250 w 250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0" h="162">
                    <a:moveTo>
                      <a:pt x="250" y="162"/>
                    </a:moveTo>
                    <a:lnTo>
                      <a:pt x="0" y="162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16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5" name="Freeform 9"/>
              <p:cNvSpPr>
                <a:spLocks/>
              </p:cNvSpPr>
              <p:nvPr/>
            </p:nvSpPr>
            <p:spPr bwMode="auto">
              <a:xfrm>
                <a:off x="4238" y="1132"/>
                <a:ext cx="69" cy="83"/>
              </a:xfrm>
              <a:custGeom>
                <a:avLst/>
                <a:gdLst>
                  <a:gd name="T0" fmla="*/ 11 w 72"/>
                  <a:gd name="T1" fmla="*/ 42 h 84"/>
                  <a:gd name="T2" fmla="*/ 11 w 72"/>
                  <a:gd name="T3" fmla="*/ 42 h 84"/>
                  <a:gd name="T4" fmla="*/ 11 w 72"/>
                  <a:gd name="T5" fmla="*/ 42 h 84"/>
                  <a:gd name="T6" fmla="*/ 11 w 72"/>
                  <a:gd name="T7" fmla="*/ 42 h 84"/>
                  <a:gd name="T8" fmla="*/ 11 w 72"/>
                  <a:gd name="T9" fmla="*/ 42 h 84"/>
                  <a:gd name="T10" fmla="*/ 11 w 72"/>
                  <a:gd name="T11" fmla="*/ 42 h 84"/>
                  <a:gd name="T12" fmla="*/ 11 w 72"/>
                  <a:gd name="T13" fmla="*/ 42 h 84"/>
                  <a:gd name="T14" fmla="*/ 6 w 72"/>
                  <a:gd name="T15" fmla="*/ 42 h 84"/>
                  <a:gd name="T16" fmla="*/ 0 w 72"/>
                  <a:gd name="T17" fmla="*/ 42 h 84"/>
                  <a:gd name="T18" fmla="*/ 0 w 72"/>
                  <a:gd name="T19" fmla="*/ 42 h 84"/>
                  <a:gd name="T20" fmla="*/ 0 w 72"/>
                  <a:gd name="T21" fmla="*/ 39 h 84"/>
                  <a:gd name="T22" fmla="*/ 0 w 72"/>
                  <a:gd name="T23" fmla="*/ 22 h 84"/>
                  <a:gd name="T24" fmla="*/ 0 w 72"/>
                  <a:gd name="T25" fmla="*/ 0 h 84"/>
                  <a:gd name="T26" fmla="*/ 11 w 72"/>
                  <a:gd name="T27" fmla="*/ 0 h 84"/>
                  <a:gd name="T28" fmla="*/ 11 w 72"/>
                  <a:gd name="T29" fmla="*/ 6 h 84"/>
                  <a:gd name="T30" fmla="*/ 11 w 72"/>
                  <a:gd name="T31" fmla="*/ 22 h 84"/>
                  <a:gd name="T32" fmla="*/ 11 w 72"/>
                  <a:gd name="T33" fmla="*/ 39 h 84"/>
                  <a:gd name="T34" fmla="*/ 11 w 72"/>
                  <a:gd name="T35" fmla="*/ 42 h 84"/>
                  <a:gd name="T36" fmla="*/ 11 w 72"/>
                  <a:gd name="T37" fmla="*/ 42 h 8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72"/>
                  <a:gd name="T58" fmla="*/ 0 h 84"/>
                  <a:gd name="T59" fmla="*/ 72 w 72"/>
                  <a:gd name="T60" fmla="*/ 84 h 8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72" h="84">
                    <a:moveTo>
                      <a:pt x="72" y="45"/>
                    </a:moveTo>
                    <a:lnTo>
                      <a:pt x="66" y="61"/>
                    </a:lnTo>
                    <a:lnTo>
                      <a:pt x="54" y="73"/>
                    </a:lnTo>
                    <a:lnTo>
                      <a:pt x="42" y="84"/>
                    </a:lnTo>
                    <a:lnTo>
                      <a:pt x="36" y="84"/>
                    </a:lnTo>
                    <a:lnTo>
                      <a:pt x="30" y="84"/>
                    </a:lnTo>
                    <a:lnTo>
                      <a:pt x="18" y="78"/>
                    </a:lnTo>
                    <a:lnTo>
                      <a:pt x="6" y="67"/>
                    </a:lnTo>
                    <a:lnTo>
                      <a:pt x="0" y="50"/>
                    </a:lnTo>
                    <a:lnTo>
                      <a:pt x="0" y="39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72" y="0"/>
                    </a:lnTo>
                    <a:lnTo>
                      <a:pt x="72" y="6"/>
                    </a:lnTo>
                    <a:lnTo>
                      <a:pt x="72" y="22"/>
                    </a:lnTo>
                    <a:lnTo>
                      <a:pt x="72" y="39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19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6" name="Freeform 10"/>
              <p:cNvSpPr>
                <a:spLocks/>
              </p:cNvSpPr>
              <p:nvPr/>
            </p:nvSpPr>
            <p:spPr bwMode="auto">
              <a:xfrm>
                <a:off x="4267" y="1138"/>
                <a:ext cx="5" cy="49"/>
              </a:xfrm>
              <a:custGeom>
                <a:avLst/>
                <a:gdLst>
                  <a:gd name="T0" fmla="*/ 3 w 6"/>
                  <a:gd name="T1" fmla="*/ 25 h 50"/>
                  <a:gd name="T2" fmla="*/ 0 w 6"/>
                  <a:gd name="T3" fmla="*/ 25 h 50"/>
                  <a:gd name="T4" fmla="*/ 0 w 6"/>
                  <a:gd name="T5" fmla="*/ 0 h 50"/>
                  <a:gd name="T6" fmla="*/ 3 w 6"/>
                  <a:gd name="T7" fmla="*/ 0 h 50"/>
                  <a:gd name="T8" fmla="*/ 3 w 6"/>
                  <a:gd name="T9" fmla="*/ 25 h 50"/>
                  <a:gd name="T10" fmla="*/ 3 w 6"/>
                  <a:gd name="T11" fmla="*/ 25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50"/>
                  <a:gd name="T20" fmla="*/ 6 w 6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50">
                    <a:moveTo>
                      <a:pt x="6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7" name="Freeform 11"/>
              <p:cNvSpPr>
                <a:spLocks/>
              </p:cNvSpPr>
              <p:nvPr/>
            </p:nvSpPr>
            <p:spPr bwMode="auto">
              <a:xfrm>
                <a:off x="4255" y="1149"/>
                <a:ext cx="35" cy="5"/>
              </a:xfrm>
              <a:custGeom>
                <a:avLst/>
                <a:gdLst>
                  <a:gd name="T0" fmla="*/ 18 w 36"/>
                  <a:gd name="T1" fmla="*/ 5 h 5"/>
                  <a:gd name="T2" fmla="*/ 0 w 36"/>
                  <a:gd name="T3" fmla="*/ 5 h 5"/>
                  <a:gd name="T4" fmla="*/ 0 w 36"/>
                  <a:gd name="T5" fmla="*/ 0 h 5"/>
                  <a:gd name="T6" fmla="*/ 18 w 36"/>
                  <a:gd name="T7" fmla="*/ 0 h 5"/>
                  <a:gd name="T8" fmla="*/ 18 w 36"/>
                  <a:gd name="T9" fmla="*/ 5 h 5"/>
                  <a:gd name="T10" fmla="*/ 18 w 36"/>
                  <a:gd name="T11" fmla="*/ 5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6"/>
                  <a:gd name="T19" fmla="*/ 0 h 5"/>
                  <a:gd name="T20" fmla="*/ 36 w 36"/>
                  <a:gd name="T21" fmla="*/ 5 h 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6" h="5">
                    <a:moveTo>
                      <a:pt x="36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8" name="Freeform 12"/>
              <p:cNvSpPr>
                <a:spLocks/>
              </p:cNvSpPr>
              <p:nvPr/>
            </p:nvSpPr>
            <p:spPr bwMode="auto">
              <a:xfrm>
                <a:off x="4250" y="1165"/>
                <a:ext cx="40" cy="5"/>
              </a:xfrm>
              <a:custGeom>
                <a:avLst/>
                <a:gdLst>
                  <a:gd name="T0" fmla="*/ 10 w 42"/>
                  <a:gd name="T1" fmla="*/ 3 h 6"/>
                  <a:gd name="T2" fmla="*/ 0 w 42"/>
                  <a:gd name="T3" fmla="*/ 3 h 6"/>
                  <a:gd name="T4" fmla="*/ 0 w 42"/>
                  <a:gd name="T5" fmla="*/ 0 h 6"/>
                  <a:gd name="T6" fmla="*/ 10 w 42"/>
                  <a:gd name="T7" fmla="*/ 0 h 6"/>
                  <a:gd name="T8" fmla="*/ 10 w 42"/>
                  <a:gd name="T9" fmla="*/ 3 h 6"/>
                  <a:gd name="T10" fmla="*/ 10 w 42"/>
                  <a:gd name="T11" fmla="*/ 3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"/>
                  <a:gd name="T19" fmla="*/ 0 h 6"/>
                  <a:gd name="T20" fmla="*/ 42 w 42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" h="6">
                    <a:moveTo>
                      <a:pt x="42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42" y="0"/>
                    </a:lnTo>
                    <a:lnTo>
                      <a:pt x="42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9" name="Freeform 13"/>
              <p:cNvSpPr>
                <a:spLocks/>
              </p:cNvSpPr>
              <p:nvPr/>
            </p:nvSpPr>
            <p:spPr bwMode="auto">
              <a:xfrm>
                <a:off x="4244" y="1181"/>
                <a:ext cx="57" cy="34"/>
              </a:xfrm>
              <a:custGeom>
                <a:avLst/>
                <a:gdLst>
                  <a:gd name="T0" fmla="*/ 0 w 60"/>
                  <a:gd name="T1" fmla="*/ 11 h 34"/>
                  <a:gd name="T2" fmla="*/ 6 w 60"/>
                  <a:gd name="T3" fmla="*/ 6 h 34"/>
                  <a:gd name="T4" fmla="*/ 10 w 60"/>
                  <a:gd name="T5" fmla="*/ 6 h 34"/>
                  <a:gd name="T6" fmla="*/ 10 w 60"/>
                  <a:gd name="T7" fmla="*/ 6 h 34"/>
                  <a:gd name="T8" fmla="*/ 10 w 60"/>
                  <a:gd name="T9" fmla="*/ 11 h 34"/>
                  <a:gd name="T10" fmla="*/ 10 w 60"/>
                  <a:gd name="T11" fmla="*/ 6 h 34"/>
                  <a:gd name="T12" fmla="*/ 10 w 60"/>
                  <a:gd name="T13" fmla="*/ 0 h 34"/>
                  <a:gd name="T14" fmla="*/ 10 w 60"/>
                  <a:gd name="T15" fmla="*/ 6 h 34"/>
                  <a:gd name="T16" fmla="*/ 10 w 60"/>
                  <a:gd name="T17" fmla="*/ 11 h 34"/>
                  <a:gd name="T18" fmla="*/ 10 w 60"/>
                  <a:gd name="T19" fmla="*/ 11 h 34"/>
                  <a:gd name="T20" fmla="*/ 10 w 60"/>
                  <a:gd name="T21" fmla="*/ 6 h 34"/>
                  <a:gd name="T22" fmla="*/ 10 w 60"/>
                  <a:gd name="T23" fmla="*/ 6 h 34"/>
                  <a:gd name="T24" fmla="*/ 10 w 60"/>
                  <a:gd name="T25" fmla="*/ 11 h 34"/>
                  <a:gd name="T26" fmla="*/ 10 w 60"/>
                  <a:gd name="T27" fmla="*/ 11 h 34"/>
                  <a:gd name="T28" fmla="*/ 10 w 60"/>
                  <a:gd name="T29" fmla="*/ 23 h 34"/>
                  <a:gd name="T30" fmla="*/ 10 w 60"/>
                  <a:gd name="T31" fmla="*/ 34 h 34"/>
                  <a:gd name="T32" fmla="*/ 10 w 60"/>
                  <a:gd name="T33" fmla="*/ 34 h 34"/>
                  <a:gd name="T34" fmla="*/ 10 w 60"/>
                  <a:gd name="T35" fmla="*/ 34 h 34"/>
                  <a:gd name="T36" fmla="*/ 10 w 60"/>
                  <a:gd name="T37" fmla="*/ 28 h 34"/>
                  <a:gd name="T38" fmla="*/ 10 w 60"/>
                  <a:gd name="T39" fmla="*/ 23 h 34"/>
                  <a:gd name="T40" fmla="*/ 6 w 60"/>
                  <a:gd name="T41" fmla="*/ 17 h 34"/>
                  <a:gd name="T42" fmla="*/ 6 w 60"/>
                  <a:gd name="T43" fmla="*/ 11 h 34"/>
                  <a:gd name="T44" fmla="*/ 0 w 60"/>
                  <a:gd name="T45" fmla="*/ 11 h 34"/>
                  <a:gd name="T46" fmla="*/ 0 w 60"/>
                  <a:gd name="T47" fmla="*/ 11 h 3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0"/>
                  <a:gd name="T73" fmla="*/ 0 h 34"/>
                  <a:gd name="T74" fmla="*/ 60 w 60"/>
                  <a:gd name="T75" fmla="*/ 34 h 34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0" h="34">
                    <a:moveTo>
                      <a:pt x="0" y="11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11"/>
                    </a:lnTo>
                    <a:lnTo>
                      <a:pt x="18" y="6"/>
                    </a:lnTo>
                    <a:lnTo>
                      <a:pt x="30" y="0"/>
                    </a:lnTo>
                    <a:lnTo>
                      <a:pt x="42" y="6"/>
                    </a:lnTo>
                    <a:lnTo>
                      <a:pt x="42" y="11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48" y="23"/>
                    </a:lnTo>
                    <a:lnTo>
                      <a:pt x="42" y="34"/>
                    </a:lnTo>
                    <a:lnTo>
                      <a:pt x="30" y="34"/>
                    </a:lnTo>
                    <a:lnTo>
                      <a:pt x="24" y="34"/>
                    </a:lnTo>
                    <a:lnTo>
                      <a:pt x="18" y="28"/>
                    </a:lnTo>
                    <a:lnTo>
                      <a:pt x="12" y="23"/>
                    </a:lnTo>
                    <a:lnTo>
                      <a:pt x="6" y="17"/>
                    </a:lnTo>
                    <a:lnTo>
                      <a:pt x="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0" name="Freeform 14"/>
              <p:cNvSpPr>
                <a:spLocks/>
              </p:cNvSpPr>
              <p:nvPr/>
            </p:nvSpPr>
            <p:spPr bwMode="auto">
              <a:xfrm>
                <a:off x="4238" y="1132"/>
                <a:ext cx="69" cy="83"/>
              </a:xfrm>
              <a:custGeom>
                <a:avLst/>
                <a:gdLst>
                  <a:gd name="T0" fmla="*/ 11 w 72"/>
                  <a:gd name="T1" fmla="*/ 42 h 84"/>
                  <a:gd name="T2" fmla="*/ 11 w 72"/>
                  <a:gd name="T3" fmla="*/ 42 h 84"/>
                  <a:gd name="T4" fmla="*/ 11 w 72"/>
                  <a:gd name="T5" fmla="*/ 42 h 84"/>
                  <a:gd name="T6" fmla="*/ 11 w 72"/>
                  <a:gd name="T7" fmla="*/ 42 h 84"/>
                  <a:gd name="T8" fmla="*/ 11 w 72"/>
                  <a:gd name="T9" fmla="*/ 42 h 84"/>
                  <a:gd name="T10" fmla="*/ 11 w 72"/>
                  <a:gd name="T11" fmla="*/ 42 h 84"/>
                  <a:gd name="T12" fmla="*/ 11 w 72"/>
                  <a:gd name="T13" fmla="*/ 42 h 84"/>
                  <a:gd name="T14" fmla="*/ 6 w 72"/>
                  <a:gd name="T15" fmla="*/ 42 h 84"/>
                  <a:gd name="T16" fmla="*/ 0 w 72"/>
                  <a:gd name="T17" fmla="*/ 42 h 84"/>
                  <a:gd name="T18" fmla="*/ 0 w 72"/>
                  <a:gd name="T19" fmla="*/ 42 h 84"/>
                  <a:gd name="T20" fmla="*/ 0 w 72"/>
                  <a:gd name="T21" fmla="*/ 39 h 84"/>
                  <a:gd name="T22" fmla="*/ 0 w 72"/>
                  <a:gd name="T23" fmla="*/ 22 h 84"/>
                  <a:gd name="T24" fmla="*/ 0 w 72"/>
                  <a:gd name="T25" fmla="*/ 0 h 84"/>
                  <a:gd name="T26" fmla="*/ 11 w 72"/>
                  <a:gd name="T27" fmla="*/ 0 h 84"/>
                  <a:gd name="T28" fmla="*/ 11 w 72"/>
                  <a:gd name="T29" fmla="*/ 6 h 84"/>
                  <a:gd name="T30" fmla="*/ 11 w 72"/>
                  <a:gd name="T31" fmla="*/ 22 h 84"/>
                  <a:gd name="T32" fmla="*/ 11 w 72"/>
                  <a:gd name="T33" fmla="*/ 39 h 84"/>
                  <a:gd name="T34" fmla="*/ 11 w 72"/>
                  <a:gd name="T35" fmla="*/ 42 h 84"/>
                  <a:gd name="T36" fmla="*/ 11 w 72"/>
                  <a:gd name="T37" fmla="*/ 42 h 8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72"/>
                  <a:gd name="T58" fmla="*/ 0 h 84"/>
                  <a:gd name="T59" fmla="*/ 72 w 72"/>
                  <a:gd name="T60" fmla="*/ 84 h 8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72" h="84">
                    <a:moveTo>
                      <a:pt x="72" y="45"/>
                    </a:moveTo>
                    <a:lnTo>
                      <a:pt x="66" y="61"/>
                    </a:lnTo>
                    <a:lnTo>
                      <a:pt x="54" y="73"/>
                    </a:lnTo>
                    <a:lnTo>
                      <a:pt x="42" y="84"/>
                    </a:lnTo>
                    <a:lnTo>
                      <a:pt x="36" y="84"/>
                    </a:lnTo>
                    <a:lnTo>
                      <a:pt x="30" y="84"/>
                    </a:lnTo>
                    <a:lnTo>
                      <a:pt x="18" y="78"/>
                    </a:lnTo>
                    <a:lnTo>
                      <a:pt x="6" y="67"/>
                    </a:lnTo>
                    <a:lnTo>
                      <a:pt x="0" y="50"/>
                    </a:lnTo>
                    <a:lnTo>
                      <a:pt x="0" y="39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72" y="0"/>
                    </a:lnTo>
                    <a:lnTo>
                      <a:pt x="72" y="6"/>
                    </a:lnTo>
                    <a:lnTo>
                      <a:pt x="72" y="22"/>
                    </a:lnTo>
                    <a:lnTo>
                      <a:pt x="72" y="39"/>
                    </a:lnTo>
                    <a:lnTo>
                      <a:pt x="72" y="45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0" name="Text Box 182"/>
            <p:cNvSpPr txBox="1">
              <a:spLocks noChangeArrowheads="1"/>
            </p:cNvSpPr>
            <p:nvPr/>
          </p:nvSpPr>
          <p:spPr bwMode="auto">
            <a:xfrm>
              <a:off x="3690384" y="4578874"/>
              <a:ext cx="7080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SLOVAK REPUBLIC</a:t>
              </a: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2509146" y="4600536"/>
            <a:ext cx="760412" cy="465605"/>
            <a:chOff x="2509146" y="4327581"/>
            <a:chExt cx="760412" cy="465605"/>
          </a:xfrm>
        </p:grpSpPr>
        <p:grpSp>
          <p:nvGrpSpPr>
            <p:cNvPr id="260" name="Group 214"/>
            <p:cNvGrpSpPr>
              <a:grpSpLocks/>
            </p:cNvGrpSpPr>
            <p:nvPr/>
          </p:nvGrpSpPr>
          <p:grpSpPr bwMode="auto">
            <a:xfrm>
              <a:off x="2694090" y="4327581"/>
              <a:ext cx="390525" cy="250825"/>
              <a:chOff x="4188" y="2402"/>
              <a:chExt cx="238" cy="161"/>
            </a:xfrm>
          </p:grpSpPr>
          <p:sp>
            <p:nvSpPr>
              <p:cNvPr id="262" name="Freeform 215"/>
              <p:cNvSpPr>
                <a:spLocks/>
              </p:cNvSpPr>
              <p:nvPr/>
            </p:nvSpPr>
            <p:spPr bwMode="auto">
              <a:xfrm>
                <a:off x="4235" y="2403"/>
                <a:ext cx="191" cy="160"/>
              </a:xfrm>
              <a:custGeom>
                <a:avLst/>
                <a:gdLst>
                  <a:gd name="T0" fmla="*/ 191 w 191"/>
                  <a:gd name="T1" fmla="*/ 3082 h 156"/>
                  <a:gd name="T2" fmla="*/ 191 w 191"/>
                  <a:gd name="T3" fmla="*/ 0 h 156"/>
                  <a:gd name="T4" fmla="*/ 0 w 191"/>
                  <a:gd name="T5" fmla="*/ 0 h 156"/>
                  <a:gd name="T6" fmla="*/ 0 w 191"/>
                  <a:gd name="T7" fmla="*/ 3082 h 156"/>
                  <a:gd name="T8" fmla="*/ 191 w 191"/>
                  <a:gd name="T9" fmla="*/ 3082 h 156"/>
                  <a:gd name="T10" fmla="*/ 191 w 191"/>
                  <a:gd name="T11" fmla="*/ 3082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1"/>
                  <a:gd name="T19" fmla="*/ 0 h 156"/>
                  <a:gd name="T20" fmla="*/ 191 w 191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1" h="156">
                    <a:moveTo>
                      <a:pt x="191" y="156"/>
                    </a:moveTo>
                    <a:lnTo>
                      <a:pt x="191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191" y="156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Freeform 216"/>
              <p:cNvSpPr>
                <a:spLocks/>
              </p:cNvSpPr>
              <p:nvPr/>
            </p:nvSpPr>
            <p:spPr bwMode="auto">
              <a:xfrm>
                <a:off x="4188" y="2403"/>
                <a:ext cx="77" cy="160"/>
              </a:xfrm>
              <a:custGeom>
                <a:avLst/>
                <a:gdLst>
                  <a:gd name="T0" fmla="*/ 77 w 77"/>
                  <a:gd name="T1" fmla="*/ 3082 h 156"/>
                  <a:gd name="T2" fmla="*/ 77 w 77"/>
                  <a:gd name="T3" fmla="*/ 0 h 156"/>
                  <a:gd name="T4" fmla="*/ 0 w 77"/>
                  <a:gd name="T5" fmla="*/ 0 h 156"/>
                  <a:gd name="T6" fmla="*/ 0 w 77"/>
                  <a:gd name="T7" fmla="*/ 3082 h 156"/>
                  <a:gd name="T8" fmla="*/ 77 w 77"/>
                  <a:gd name="T9" fmla="*/ 3082 h 156"/>
                  <a:gd name="T10" fmla="*/ 77 w 77"/>
                  <a:gd name="T11" fmla="*/ 3082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156"/>
                  <a:gd name="T20" fmla="*/ 77 w 77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156">
                    <a:moveTo>
                      <a:pt x="77" y="156"/>
                    </a:moveTo>
                    <a:lnTo>
                      <a:pt x="77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Freeform 217"/>
              <p:cNvSpPr>
                <a:spLocks/>
              </p:cNvSpPr>
              <p:nvPr/>
            </p:nvSpPr>
            <p:spPr bwMode="auto">
              <a:xfrm>
                <a:off x="4348" y="2403"/>
                <a:ext cx="78" cy="160"/>
              </a:xfrm>
              <a:custGeom>
                <a:avLst/>
                <a:gdLst>
                  <a:gd name="T0" fmla="*/ 78 w 78"/>
                  <a:gd name="T1" fmla="*/ 3082 h 156"/>
                  <a:gd name="T2" fmla="*/ 78 w 78"/>
                  <a:gd name="T3" fmla="*/ 0 h 156"/>
                  <a:gd name="T4" fmla="*/ 0 w 78"/>
                  <a:gd name="T5" fmla="*/ 0 h 156"/>
                  <a:gd name="T6" fmla="*/ 0 w 78"/>
                  <a:gd name="T7" fmla="*/ 3082 h 156"/>
                  <a:gd name="T8" fmla="*/ 78 w 78"/>
                  <a:gd name="T9" fmla="*/ 3082 h 156"/>
                  <a:gd name="T10" fmla="*/ 78 w 78"/>
                  <a:gd name="T11" fmla="*/ 3082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8"/>
                  <a:gd name="T19" fmla="*/ 0 h 156"/>
                  <a:gd name="T20" fmla="*/ 78 w 78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8" h="156">
                    <a:moveTo>
                      <a:pt x="78" y="156"/>
                    </a:moveTo>
                    <a:lnTo>
                      <a:pt x="78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Freeform 218"/>
              <p:cNvSpPr>
                <a:spLocks/>
              </p:cNvSpPr>
              <p:nvPr/>
            </p:nvSpPr>
            <p:spPr bwMode="auto">
              <a:xfrm>
                <a:off x="4188" y="2402"/>
                <a:ext cx="236" cy="161"/>
              </a:xfrm>
              <a:custGeom>
                <a:avLst/>
                <a:gdLst>
                  <a:gd name="T0" fmla="*/ 15 w 244"/>
                  <a:gd name="T1" fmla="*/ 293467 h 151"/>
                  <a:gd name="T2" fmla="*/ 15 w 244"/>
                  <a:gd name="T3" fmla="*/ 0 h 151"/>
                  <a:gd name="T4" fmla="*/ 0 w 244"/>
                  <a:gd name="T5" fmla="*/ 0 h 151"/>
                  <a:gd name="T6" fmla="*/ 0 w 244"/>
                  <a:gd name="T7" fmla="*/ 293467 h 151"/>
                  <a:gd name="T8" fmla="*/ 15 w 244"/>
                  <a:gd name="T9" fmla="*/ 293467 h 151"/>
                  <a:gd name="T10" fmla="*/ 15 w 244"/>
                  <a:gd name="T11" fmla="*/ 293467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1"/>
                  <a:gd name="T20" fmla="*/ 244 w 244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1">
                    <a:moveTo>
                      <a:pt x="244" y="151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244" y="15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1" name="Text Box 260"/>
            <p:cNvSpPr txBox="1">
              <a:spLocks noChangeArrowheads="1"/>
            </p:cNvSpPr>
            <p:nvPr/>
          </p:nvSpPr>
          <p:spPr bwMode="auto">
            <a:xfrm>
              <a:off x="2509146" y="4578874"/>
              <a:ext cx="760412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ROMANIA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1424199" y="4603711"/>
            <a:ext cx="839787" cy="462431"/>
            <a:chOff x="1424199" y="4330756"/>
            <a:chExt cx="839787" cy="462431"/>
          </a:xfrm>
        </p:grpSpPr>
        <p:grpSp>
          <p:nvGrpSpPr>
            <p:cNvPr id="129" name="Group 98"/>
            <p:cNvGrpSpPr>
              <a:grpSpLocks/>
            </p:cNvGrpSpPr>
            <p:nvPr/>
          </p:nvGrpSpPr>
          <p:grpSpPr bwMode="auto">
            <a:xfrm>
              <a:off x="1649623" y="4330756"/>
              <a:ext cx="388938" cy="247650"/>
              <a:chOff x="1779" y="1164"/>
              <a:chExt cx="245" cy="156"/>
            </a:xfrm>
          </p:grpSpPr>
          <p:sp>
            <p:nvSpPr>
              <p:cNvPr id="131" name="Freeform 99"/>
              <p:cNvSpPr>
                <a:spLocks/>
              </p:cNvSpPr>
              <p:nvPr/>
            </p:nvSpPr>
            <p:spPr bwMode="auto">
              <a:xfrm>
                <a:off x="1779" y="1164"/>
                <a:ext cx="102" cy="156"/>
              </a:xfrm>
              <a:custGeom>
                <a:avLst/>
                <a:gdLst>
                  <a:gd name="T0" fmla="*/ 122648 w 96"/>
                  <a:gd name="T1" fmla="*/ 156 h 156"/>
                  <a:gd name="T2" fmla="*/ 0 w 96"/>
                  <a:gd name="T3" fmla="*/ 156 h 156"/>
                  <a:gd name="T4" fmla="*/ 0 w 96"/>
                  <a:gd name="T5" fmla="*/ 0 h 156"/>
                  <a:gd name="T6" fmla="*/ 122648 w 96"/>
                  <a:gd name="T7" fmla="*/ 0 h 156"/>
                  <a:gd name="T8" fmla="*/ 122648 w 96"/>
                  <a:gd name="T9" fmla="*/ 156 h 156"/>
                  <a:gd name="T10" fmla="*/ 122648 w 96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6"/>
                  <a:gd name="T19" fmla="*/ 0 h 156"/>
                  <a:gd name="T20" fmla="*/ 96 w 96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6" h="156">
                    <a:moveTo>
                      <a:pt x="96" y="156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96" y="0"/>
                    </a:lnTo>
                    <a:lnTo>
                      <a:pt x="96" y="156"/>
                    </a:lnTo>
                    <a:close/>
                  </a:path>
                </a:pathLst>
              </a:custGeom>
              <a:solidFill>
                <a:srgbClr val="1386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100"/>
              <p:cNvSpPr>
                <a:spLocks/>
              </p:cNvSpPr>
              <p:nvPr/>
            </p:nvSpPr>
            <p:spPr bwMode="auto">
              <a:xfrm>
                <a:off x="1881" y="1164"/>
                <a:ext cx="143" cy="156"/>
              </a:xfrm>
              <a:custGeom>
                <a:avLst/>
                <a:gdLst>
                  <a:gd name="T0" fmla="*/ 143 w 143"/>
                  <a:gd name="T1" fmla="*/ 156 h 156"/>
                  <a:gd name="T2" fmla="*/ 0 w 143"/>
                  <a:gd name="T3" fmla="*/ 156 h 156"/>
                  <a:gd name="T4" fmla="*/ 0 w 143"/>
                  <a:gd name="T5" fmla="*/ 0 h 156"/>
                  <a:gd name="T6" fmla="*/ 143 w 143"/>
                  <a:gd name="T7" fmla="*/ 0 h 156"/>
                  <a:gd name="T8" fmla="*/ 143 w 143"/>
                  <a:gd name="T9" fmla="*/ 156 h 156"/>
                  <a:gd name="T10" fmla="*/ 143 w 143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3"/>
                  <a:gd name="T19" fmla="*/ 0 h 156"/>
                  <a:gd name="T20" fmla="*/ 143 w 143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3" h="156">
                    <a:moveTo>
                      <a:pt x="143" y="156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43" y="0"/>
                    </a:lnTo>
                    <a:lnTo>
                      <a:pt x="143" y="156"/>
                    </a:lnTo>
                    <a:close/>
                  </a:path>
                </a:pathLst>
              </a:custGeom>
              <a:solidFill>
                <a:srgbClr val="FF170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101"/>
              <p:cNvSpPr>
                <a:spLocks/>
              </p:cNvSpPr>
              <p:nvPr/>
            </p:nvSpPr>
            <p:spPr bwMode="auto">
              <a:xfrm>
                <a:off x="1875" y="1197"/>
                <a:ext cx="12" cy="90"/>
              </a:xfrm>
              <a:custGeom>
                <a:avLst/>
                <a:gdLst>
                  <a:gd name="T0" fmla="*/ 12 w 12"/>
                  <a:gd name="T1" fmla="*/ 90 h 90"/>
                  <a:gd name="T2" fmla="*/ 0 w 12"/>
                  <a:gd name="T3" fmla="*/ 90 h 90"/>
                  <a:gd name="T4" fmla="*/ 0 w 12"/>
                  <a:gd name="T5" fmla="*/ 0 h 90"/>
                  <a:gd name="T6" fmla="*/ 12 w 12"/>
                  <a:gd name="T7" fmla="*/ 0 h 90"/>
                  <a:gd name="T8" fmla="*/ 12 w 12"/>
                  <a:gd name="T9" fmla="*/ 90 h 90"/>
                  <a:gd name="T10" fmla="*/ 12 w 12"/>
                  <a:gd name="T11" fmla="*/ 90 h 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"/>
                  <a:gd name="T19" fmla="*/ 0 h 90"/>
                  <a:gd name="T20" fmla="*/ 12 w 12"/>
                  <a:gd name="T21" fmla="*/ 90 h 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" h="90">
                    <a:moveTo>
                      <a:pt x="12" y="90"/>
                    </a:moveTo>
                    <a:lnTo>
                      <a:pt x="0" y="90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90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102"/>
              <p:cNvSpPr>
                <a:spLocks/>
              </p:cNvSpPr>
              <p:nvPr/>
            </p:nvSpPr>
            <p:spPr bwMode="auto">
              <a:xfrm>
                <a:off x="1875" y="1197"/>
                <a:ext cx="12" cy="90"/>
              </a:xfrm>
              <a:custGeom>
                <a:avLst/>
                <a:gdLst>
                  <a:gd name="T0" fmla="*/ 12 w 12"/>
                  <a:gd name="T1" fmla="*/ 90 h 90"/>
                  <a:gd name="T2" fmla="*/ 0 w 12"/>
                  <a:gd name="T3" fmla="*/ 90 h 90"/>
                  <a:gd name="T4" fmla="*/ 0 w 12"/>
                  <a:gd name="T5" fmla="*/ 0 h 90"/>
                  <a:gd name="T6" fmla="*/ 12 w 12"/>
                  <a:gd name="T7" fmla="*/ 0 h 90"/>
                  <a:gd name="T8" fmla="*/ 12 w 12"/>
                  <a:gd name="T9" fmla="*/ 90 h 90"/>
                  <a:gd name="T10" fmla="*/ 12 w 12"/>
                  <a:gd name="T11" fmla="*/ 90 h 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"/>
                  <a:gd name="T19" fmla="*/ 0 h 90"/>
                  <a:gd name="T20" fmla="*/ 12 w 12"/>
                  <a:gd name="T21" fmla="*/ 90 h 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" h="90">
                    <a:moveTo>
                      <a:pt x="12" y="90"/>
                    </a:moveTo>
                    <a:lnTo>
                      <a:pt x="0" y="90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9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Freeform 103"/>
              <p:cNvSpPr>
                <a:spLocks/>
              </p:cNvSpPr>
              <p:nvPr/>
            </p:nvSpPr>
            <p:spPr bwMode="auto">
              <a:xfrm>
                <a:off x="1839" y="1220"/>
                <a:ext cx="48" cy="22"/>
              </a:xfrm>
              <a:custGeom>
                <a:avLst/>
                <a:gdLst>
                  <a:gd name="T0" fmla="*/ 42 w 48"/>
                  <a:gd name="T1" fmla="*/ 22 h 22"/>
                  <a:gd name="T2" fmla="*/ 0 w 48"/>
                  <a:gd name="T3" fmla="*/ 5 h 22"/>
                  <a:gd name="T4" fmla="*/ 6 w 48"/>
                  <a:gd name="T5" fmla="*/ 0 h 22"/>
                  <a:gd name="T6" fmla="*/ 48 w 48"/>
                  <a:gd name="T7" fmla="*/ 16 h 22"/>
                  <a:gd name="T8" fmla="*/ 42 w 48"/>
                  <a:gd name="T9" fmla="*/ 22 h 22"/>
                  <a:gd name="T10" fmla="*/ 42 w 48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22"/>
                  <a:gd name="T20" fmla="*/ 48 w 48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22">
                    <a:moveTo>
                      <a:pt x="42" y="22"/>
                    </a:moveTo>
                    <a:lnTo>
                      <a:pt x="0" y="5"/>
                    </a:lnTo>
                    <a:lnTo>
                      <a:pt x="6" y="0"/>
                    </a:lnTo>
                    <a:lnTo>
                      <a:pt x="48" y="16"/>
                    </a:lnTo>
                    <a:lnTo>
                      <a:pt x="42" y="22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 104"/>
              <p:cNvSpPr>
                <a:spLocks/>
              </p:cNvSpPr>
              <p:nvPr/>
            </p:nvSpPr>
            <p:spPr bwMode="auto">
              <a:xfrm>
                <a:off x="1839" y="1220"/>
                <a:ext cx="48" cy="22"/>
              </a:xfrm>
              <a:custGeom>
                <a:avLst/>
                <a:gdLst>
                  <a:gd name="T0" fmla="*/ 42 w 48"/>
                  <a:gd name="T1" fmla="*/ 22 h 22"/>
                  <a:gd name="T2" fmla="*/ 0 w 48"/>
                  <a:gd name="T3" fmla="*/ 5 h 22"/>
                  <a:gd name="T4" fmla="*/ 6 w 48"/>
                  <a:gd name="T5" fmla="*/ 0 h 22"/>
                  <a:gd name="T6" fmla="*/ 48 w 48"/>
                  <a:gd name="T7" fmla="*/ 16 h 22"/>
                  <a:gd name="T8" fmla="*/ 42 w 48"/>
                  <a:gd name="T9" fmla="*/ 22 h 22"/>
                  <a:gd name="T10" fmla="*/ 42 w 48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22"/>
                  <a:gd name="T20" fmla="*/ 48 w 48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22">
                    <a:moveTo>
                      <a:pt x="42" y="22"/>
                    </a:moveTo>
                    <a:lnTo>
                      <a:pt x="0" y="5"/>
                    </a:lnTo>
                    <a:lnTo>
                      <a:pt x="6" y="0"/>
                    </a:lnTo>
                    <a:lnTo>
                      <a:pt x="48" y="16"/>
                    </a:lnTo>
                    <a:lnTo>
                      <a:pt x="42" y="2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05"/>
              <p:cNvSpPr>
                <a:spLocks/>
              </p:cNvSpPr>
              <p:nvPr/>
            </p:nvSpPr>
            <p:spPr bwMode="auto">
              <a:xfrm>
                <a:off x="1881" y="1236"/>
                <a:ext cx="47" cy="28"/>
              </a:xfrm>
              <a:custGeom>
                <a:avLst/>
                <a:gdLst>
                  <a:gd name="T0" fmla="*/ 41 w 47"/>
                  <a:gd name="T1" fmla="*/ 28 h 28"/>
                  <a:gd name="T2" fmla="*/ 0 w 47"/>
                  <a:gd name="T3" fmla="*/ 6 h 28"/>
                  <a:gd name="T4" fmla="*/ 6 w 47"/>
                  <a:gd name="T5" fmla="*/ 0 h 28"/>
                  <a:gd name="T6" fmla="*/ 47 w 47"/>
                  <a:gd name="T7" fmla="*/ 23 h 28"/>
                  <a:gd name="T8" fmla="*/ 41 w 47"/>
                  <a:gd name="T9" fmla="*/ 28 h 28"/>
                  <a:gd name="T10" fmla="*/ 41 w 47"/>
                  <a:gd name="T11" fmla="*/ 28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28"/>
                  <a:gd name="T20" fmla="*/ 47 w 47"/>
                  <a:gd name="T21" fmla="*/ 28 h 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28">
                    <a:moveTo>
                      <a:pt x="41" y="28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47" y="23"/>
                    </a:lnTo>
                    <a:lnTo>
                      <a:pt x="41" y="28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Freeform 106"/>
              <p:cNvSpPr>
                <a:spLocks/>
              </p:cNvSpPr>
              <p:nvPr/>
            </p:nvSpPr>
            <p:spPr bwMode="auto">
              <a:xfrm>
                <a:off x="1881" y="1236"/>
                <a:ext cx="47" cy="28"/>
              </a:xfrm>
              <a:custGeom>
                <a:avLst/>
                <a:gdLst>
                  <a:gd name="T0" fmla="*/ 41 w 47"/>
                  <a:gd name="T1" fmla="*/ 28 h 28"/>
                  <a:gd name="T2" fmla="*/ 0 w 47"/>
                  <a:gd name="T3" fmla="*/ 6 h 28"/>
                  <a:gd name="T4" fmla="*/ 6 w 47"/>
                  <a:gd name="T5" fmla="*/ 0 h 28"/>
                  <a:gd name="T6" fmla="*/ 47 w 47"/>
                  <a:gd name="T7" fmla="*/ 23 h 28"/>
                  <a:gd name="T8" fmla="*/ 41 w 47"/>
                  <a:gd name="T9" fmla="*/ 28 h 28"/>
                  <a:gd name="T10" fmla="*/ 41 w 47"/>
                  <a:gd name="T11" fmla="*/ 28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28"/>
                  <a:gd name="T20" fmla="*/ 47 w 47"/>
                  <a:gd name="T21" fmla="*/ 28 h 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28">
                    <a:moveTo>
                      <a:pt x="41" y="28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47" y="23"/>
                    </a:lnTo>
                    <a:lnTo>
                      <a:pt x="41" y="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Freeform 107"/>
              <p:cNvSpPr>
                <a:spLocks/>
              </p:cNvSpPr>
              <p:nvPr/>
            </p:nvSpPr>
            <p:spPr bwMode="auto">
              <a:xfrm>
                <a:off x="1881" y="1220"/>
                <a:ext cx="41" cy="28"/>
              </a:xfrm>
              <a:custGeom>
                <a:avLst/>
                <a:gdLst>
                  <a:gd name="T0" fmla="*/ 0 w 41"/>
                  <a:gd name="T1" fmla="*/ 28 h 28"/>
                  <a:gd name="T2" fmla="*/ 41 w 41"/>
                  <a:gd name="T3" fmla="*/ 5 h 28"/>
                  <a:gd name="T4" fmla="*/ 41 w 41"/>
                  <a:gd name="T5" fmla="*/ 0 h 28"/>
                  <a:gd name="T6" fmla="*/ 0 w 41"/>
                  <a:gd name="T7" fmla="*/ 22 h 28"/>
                  <a:gd name="T8" fmla="*/ 0 w 41"/>
                  <a:gd name="T9" fmla="*/ 28 h 28"/>
                  <a:gd name="T10" fmla="*/ 0 w 41"/>
                  <a:gd name="T11" fmla="*/ 28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1"/>
                  <a:gd name="T19" fmla="*/ 0 h 28"/>
                  <a:gd name="T20" fmla="*/ 41 w 41"/>
                  <a:gd name="T21" fmla="*/ 28 h 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1" h="28">
                    <a:moveTo>
                      <a:pt x="0" y="28"/>
                    </a:moveTo>
                    <a:lnTo>
                      <a:pt x="41" y="5"/>
                    </a:lnTo>
                    <a:lnTo>
                      <a:pt x="41" y="0"/>
                    </a:lnTo>
                    <a:lnTo>
                      <a:pt x="0" y="22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108"/>
              <p:cNvSpPr>
                <a:spLocks/>
              </p:cNvSpPr>
              <p:nvPr/>
            </p:nvSpPr>
            <p:spPr bwMode="auto">
              <a:xfrm>
                <a:off x="1881" y="1220"/>
                <a:ext cx="41" cy="28"/>
              </a:xfrm>
              <a:custGeom>
                <a:avLst/>
                <a:gdLst>
                  <a:gd name="T0" fmla="*/ 0 w 41"/>
                  <a:gd name="T1" fmla="*/ 28 h 28"/>
                  <a:gd name="T2" fmla="*/ 41 w 41"/>
                  <a:gd name="T3" fmla="*/ 5 h 28"/>
                  <a:gd name="T4" fmla="*/ 41 w 41"/>
                  <a:gd name="T5" fmla="*/ 0 h 28"/>
                  <a:gd name="T6" fmla="*/ 0 w 41"/>
                  <a:gd name="T7" fmla="*/ 22 h 28"/>
                  <a:gd name="T8" fmla="*/ 0 w 41"/>
                  <a:gd name="T9" fmla="*/ 28 h 28"/>
                  <a:gd name="T10" fmla="*/ 0 w 41"/>
                  <a:gd name="T11" fmla="*/ 28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1"/>
                  <a:gd name="T19" fmla="*/ 0 h 28"/>
                  <a:gd name="T20" fmla="*/ 41 w 41"/>
                  <a:gd name="T21" fmla="*/ 28 h 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1" h="28">
                    <a:moveTo>
                      <a:pt x="0" y="28"/>
                    </a:moveTo>
                    <a:lnTo>
                      <a:pt x="41" y="5"/>
                    </a:lnTo>
                    <a:lnTo>
                      <a:pt x="41" y="0"/>
                    </a:lnTo>
                    <a:lnTo>
                      <a:pt x="0" y="22"/>
                    </a:lnTo>
                    <a:lnTo>
                      <a:pt x="0" y="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 109"/>
              <p:cNvSpPr>
                <a:spLocks/>
              </p:cNvSpPr>
              <p:nvPr/>
            </p:nvSpPr>
            <p:spPr bwMode="auto">
              <a:xfrm>
                <a:off x="1833" y="1225"/>
                <a:ext cx="54" cy="17"/>
              </a:xfrm>
              <a:custGeom>
                <a:avLst/>
                <a:gdLst>
                  <a:gd name="T0" fmla="*/ 54 w 54"/>
                  <a:gd name="T1" fmla="*/ 6 h 17"/>
                  <a:gd name="T2" fmla="*/ 0 w 54"/>
                  <a:gd name="T3" fmla="*/ 17 h 17"/>
                  <a:gd name="T4" fmla="*/ 0 w 54"/>
                  <a:gd name="T5" fmla="*/ 11 h 17"/>
                  <a:gd name="T6" fmla="*/ 54 w 54"/>
                  <a:gd name="T7" fmla="*/ 0 h 17"/>
                  <a:gd name="T8" fmla="*/ 54 w 54"/>
                  <a:gd name="T9" fmla="*/ 6 h 17"/>
                  <a:gd name="T10" fmla="*/ 54 w 54"/>
                  <a:gd name="T11" fmla="*/ 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17"/>
                  <a:gd name="T20" fmla="*/ 54 w 54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17">
                    <a:moveTo>
                      <a:pt x="54" y="6"/>
                    </a:moveTo>
                    <a:lnTo>
                      <a:pt x="0" y="17"/>
                    </a:lnTo>
                    <a:lnTo>
                      <a:pt x="0" y="11"/>
                    </a:lnTo>
                    <a:lnTo>
                      <a:pt x="54" y="0"/>
                    </a:lnTo>
                    <a:lnTo>
                      <a:pt x="54" y="6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 110"/>
              <p:cNvSpPr>
                <a:spLocks/>
              </p:cNvSpPr>
              <p:nvPr/>
            </p:nvSpPr>
            <p:spPr bwMode="auto">
              <a:xfrm>
                <a:off x="1833" y="1225"/>
                <a:ext cx="54" cy="17"/>
              </a:xfrm>
              <a:custGeom>
                <a:avLst/>
                <a:gdLst>
                  <a:gd name="T0" fmla="*/ 54 w 54"/>
                  <a:gd name="T1" fmla="*/ 6 h 17"/>
                  <a:gd name="T2" fmla="*/ 0 w 54"/>
                  <a:gd name="T3" fmla="*/ 17 h 17"/>
                  <a:gd name="T4" fmla="*/ 0 w 54"/>
                  <a:gd name="T5" fmla="*/ 11 h 17"/>
                  <a:gd name="T6" fmla="*/ 54 w 54"/>
                  <a:gd name="T7" fmla="*/ 0 h 17"/>
                  <a:gd name="T8" fmla="*/ 54 w 54"/>
                  <a:gd name="T9" fmla="*/ 6 h 17"/>
                  <a:gd name="T10" fmla="*/ 54 w 54"/>
                  <a:gd name="T11" fmla="*/ 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17"/>
                  <a:gd name="T20" fmla="*/ 54 w 54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17">
                    <a:moveTo>
                      <a:pt x="54" y="6"/>
                    </a:moveTo>
                    <a:lnTo>
                      <a:pt x="0" y="17"/>
                    </a:lnTo>
                    <a:lnTo>
                      <a:pt x="0" y="11"/>
                    </a:lnTo>
                    <a:lnTo>
                      <a:pt x="54" y="0"/>
                    </a:lnTo>
                    <a:lnTo>
                      <a:pt x="54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Freeform 111"/>
              <p:cNvSpPr>
                <a:spLocks/>
              </p:cNvSpPr>
              <p:nvPr/>
            </p:nvSpPr>
            <p:spPr bwMode="auto">
              <a:xfrm>
                <a:off x="1839" y="1248"/>
                <a:ext cx="54" cy="16"/>
              </a:xfrm>
              <a:custGeom>
                <a:avLst/>
                <a:gdLst>
                  <a:gd name="T0" fmla="*/ 54 w 54"/>
                  <a:gd name="T1" fmla="*/ 5 h 16"/>
                  <a:gd name="T2" fmla="*/ 0 w 54"/>
                  <a:gd name="T3" fmla="*/ 16 h 16"/>
                  <a:gd name="T4" fmla="*/ 0 w 54"/>
                  <a:gd name="T5" fmla="*/ 11 h 16"/>
                  <a:gd name="T6" fmla="*/ 54 w 54"/>
                  <a:gd name="T7" fmla="*/ 0 h 16"/>
                  <a:gd name="T8" fmla="*/ 54 w 54"/>
                  <a:gd name="T9" fmla="*/ 5 h 16"/>
                  <a:gd name="T10" fmla="*/ 54 w 54"/>
                  <a:gd name="T11" fmla="*/ 5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16"/>
                  <a:gd name="T20" fmla="*/ 54 w 5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16">
                    <a:moveTo>
                      <a:pt x="54" y="5"/>
                    </a:moveTo>
                    <a:lnTo>
                      <a:pt x="0" y="16"/>
                    </a:lnTo>
                    <a:lnTo>
                      <a:pt x="0" y="11"/>
                    </a:lnTo>
                    <a:lnTo>
                      <a:pt x="54" y="0"/>
                    </a:lnTo>
                    <a:lnTo>
                      <a:pt x="54" y="5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Freeform 112"/>
              <p:cNvSpPr>
                <a:spLocks/>
              </p:cNvSpPr>
              <p:nvPr/>
            </p:nvSpPr>
            <p:spPr bwMode="auto">
              <a:xfrm>
                <a:off x="1839" y="1248"/>
                <a:ext cx="54" cy="16"/>
              </a:xfrm>
              <a:custGeom>
                <a:avLst/>
                <a:gdLst>
                  <a:gd name="T0" fmla="*/ 54 w 54"/>
                  <a:gd name="T1" fmla="*/ 5 h 16"/>
                  <a:gd name="T2" fmla="*/ 0 w 54"/>
                  <a:gd name="T3" fmla="*/ 16 h 16"/>
                  <a:gd name="T4" fmla="*/ 0 w 54"/>
                  <a:gd name="T5" fmla="*/ 11 h 16"/>
                  <a:gd name="T6" fmla="*/ 54 w 54"/>
                  <a:gd name="T7" fmla="*/ 0 h 16"/>
                  <a:gd name="T8" fmla="*/ 54 w 54"/>
                  <a:gd name="T9" fmla="*/ 5 h 16"/>
                  <a:gd name="T10" fmla="*/ 54 w 54"/>
                  <a:gd name="T11" fmla="*/ 5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16"/>
                  <a:gd name="T20" fmla="*/ 54 w 5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16">
                    <a:moveTo>
                      <a:pt x="54" y="5"/>
                    </a:moveTo>
                    <a:lnTo>
                      <a:pt x="0" y="16"/>
                    </a:lnTo>
                    <a:lnTo>
                      <a:pt x="0" y="11"/>
                    </a:lnTo>
                    <a:lnTo>
                      <a:pt x="54" y="0"/>
                    </a:lnTo>
                    <a:lnTo>
                      <a:pt x="54" y="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Freeform 113"/>
              <p:cNvSpPr>
                <a:spLocks/>
              </p:cNvSpPr>
              <p:nvPr/>
            </p:nvSpPr>
            <p:spPr bwMode="auto">
              <a:xfrm>
                <a:off x="1833" y="1242"/>
                <a:ext cx="54" cy="11"/>
              </a:xfrm>
              <a:custGeom>
                <a:avLst/>
                <a:gdLst>
                  <a:gd name="T0" fmla="*/ 0 w 54"/>
                  <a:gd name="T1" fmla="*/ 0 h 11"/>
                  <a:gd name="T2" fmla="*/ 54 w 54"/>
                  <a:gd name="T3" fmla="*/ 11 h 11"/>
                  <a:gd name="T4" fmla="*/ 54 w 54"/>
                  <a:gd name="T5" fmla="*/ 11 h 11"/>
                  <a:gd name="T6" fmla="*/ 0 w 54"/>
                  <a:gd name="T7" fmla="*/ 0 h 11"/>
                  <a:gd name="T8" fmla="*/ 0 w 54"/>
                  <a:gd name="T9" fmla="*/ 0 h 11"/>
                  <a:gd name="T10" fmla="*/ 0 w 54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11"/>
                  <a:gd name="T20" fmla="*/ 54 w 54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11">
                    <a:moveTo>
                      <a:pt x="0" y="0"/>
                    </a:moveTo>
                    <a:lnTo>
                      <a:pt x="54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Freeform 114"/>
              <p:cNvSpPr>
                <a:spLocks/>
              </p:cNvSpPr>
              <p:nvPr/>
            </p:nvSpPr>
            <p:spPr bwMode="auto">
              <a:xfrm>
                <a:off x="1833" y="1242"/>
                <a:ext cx="54" cy="11"/>
              </a:xfrm>
              <a:custGeom>
                <a:avLst/>
                <a:gdLst>
                  <a:gd name="T0" fmla="*/ 0 w 54"/>
                  <a:gd name="T1" fmla="*/ 0 h 11"/>
                  <a:gd name="T2" fmla="*/ 54 w 54"/>
                  <a:gd name="T3" fmla="*/ 11 h 11"/>
                  <a:gd name="T4" fmla="*/ 54 w 54"/>
                  <a:gd name="T5" fmla="*/ 11 h 11"/>
                  <a:gd name="T6" fmla="*/ 0 w 54"/>
                  <a:gd name="T7" fmla="*/ 0 h 11"/>
                  <a:gd name="T8" fmla="*/ 0 w 54"/>
                  <a:gd name="T9" fmla="*/ 0 h 11"/>
                  <a:gd name="T10" fmla="*/ 0 w 54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11"/>
                  <a:gd name="T20" fmla="*/ 54 w 54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11">
                    <a:moveTo>
                      <a:pt x="0" y="0"/>
                    </a:moveTo>
                    <a:lnTo>
                      <a:pt x="54" y="1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7" name="Freeform 115"/>
              <p:cNvSpPr>
                <a:spLocks/>
              </p:cNvSpPr>
              <p:nvPr/>
            </p:nvSpPr>
            <p:spPr bwMode="auto">
              <a:xfrm>
                <a:off x="1881" y="1225"/>
                <a:ext cx="47" cy="17"/>
              </a:xfrm>
              <a:custGeom>
                <a:avLst/>
                <a:gdLst>
                  <a:gd name="T0" fmla="*/ 0 w 47"/>
                  <a:gd name="T1" fmla="*/ 6 h 17"/>
                  <a:gd name="T2" fmla="*/ 47 w 47"/>
                  <a:gd name="T3" fmla="*/ 17 h 17"/>
                  <a:gd name="T4" fmla="*/ 47 w 47"/>
                  <a:gd name="T5" fmla="*/ 11 h 17"/>
                  <a:gd name="T6" fmla="*/ 0 w 47"/>
                  <a:gd name="T7" fmla="*/ 0 h 17"/>
                  <a:gd name="T8" fmla="*/ 0 w 47"/>
                  <a:gd name="T9" fmla="*/ 6 h 17"/>
                  <a:gd name="T10" fmla="*/ 0 w 47"/>
                  <a:gd name="T11" fmla="*/ 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17"/>
                  <a:gd name="T20" fmla="*/ 47 w 4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17">
                    <a:moveTo>
                      <a:pt x="0" y="6"/>
                    </a:moveTo>
                    <a:lnTo>
                      <a:pt x="47" y="17"/>
                    </a:lnTo>
                    <a:lnTo>
                      <a:pt x="47" y="11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Freeform 116"/>
              <p:cNvSpPr>
                <a:spLocks/>
              </p:cNvSpPr>
              <p:nvPr/>
            </p:nvSpPr>
            <p:spPr bwMode="auto">
              <a:xfrm>
                <a:off x="1881" y="1225"/>
                <a:ext cx="47" cy="17"/>
              </a:xfrm>
              <a:custGeom>
                <a:avLst/>
                <a:gdLst>
                  <a:gd name="T0" fmla="*/ 0 w 47"/>
                  <a:gd name="T1" fmla="*/ 6 h 17"/>
                  <a:gd name="T2" fmla="*/ 47 w 47"/>
                  <a:gd name="T3" fmla="*/ 17 h 17"/>
                  <a:gd name="T4" fmla="*/ 47 w 47"/>
                  <a:gd name="T5" fmla="*/ 11 h 17"/>
                  <a:gd name="T6" fmla="*/ 0 w 47"/>
                  <a:gd name="T7" fmla="*/ 0 h 17"/>
                  <a:gd name="T8" fmla="*/ 0 w 47"/>
                  <a:gd name="T9" fmla="*/ 6 h 17"/>
                  <a:gd name="T10" fmla="*/ 0 w 47"/>
                  <a:gd name="T11" fmla="*/ 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17"/>
                  <a:gd name="T20" fmla="*/ 47 w 4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17">
                    <a:moveTo>
                      <a:pt x="0" y="6"/>
                    </a:moveTo>
                    <a:lnTo>
                      <a:pt x="47" y="17"/>
                    </a:lnTo>
                    <a:lnTo>
                      <a:pt x="47" y="11"/>
                    </a:lnTo>
                    <a:lnTo>
                      <a:pt x="0" y="0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Freeform 117"/>
              <p:cNvSpPr>
                <a:spLocks/>
              </p:cNvSpPr>
              <p:nvPr/>
            </p:nvSpPr>
            <p:spPr bwMode="auto">
              <a:xfrm>
                <a:off x="1881" y="1242"/>
                <a:ext cx="47" cy="11"/>
              </a:xfrm>
              <a:custGeom>
                <a:avLst/>
                <a:gdLst>
                  <a:gd name="T0" fmla="*/ 47 w 47"/>
                  <a:gd name="T1" fmla="*/ 0 h 11"/>
                  <a:gd name="T2" fmla="*/ 0 w 47"/>
                  <a:gd name="T3" fmla="*/ 11 h 11"/>
                  <a:gd name="T4" fmla="*/ 0 w 47"/>
                  <a:gd name="T5" fmla="*/ 11 h 11"/>
                  <a:gd name="T6" fmla="*/ 47 w 47"/>
                  <a:gd name="T7" fmla="*/ 0 h 11"/>
                  <a:gd name="T8" fmla="*/ 47 w 47"/>
                  <a:gd name="T9" fmla="*/ 0 h 11"/>
                  <a:gd name="T10" fmla="*/ 47 w 47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11"/>
                  <a:gd name="T20" fmla="*/ 47 w 47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11">
                    <a:moveTo>
                      <a:pt x="47" y="0"/>
                    </a:moveTo>
                    <a:lnTo>
                      <a:pt x="0" y="11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Freeform 118"/>
              <p:cNvSpPr>
                <a:spLocks/>
              </p:cNvSpPr>
              <p:nvPr/>
            </p:nvSpPr>
            <p:spPr bwMode="auto">
              <a:xfrm>
                <a:off x="1881" y="1242"/>
                <a:ext cx="47" cy="11"/>
              </a:xfrm>
              <a:custGeom>
                <a:avLst/>
                <a:gdLst>
                  <a:gd name="T0" fmla="*/ 47 w 47"/>
                  <a:gd name="T1" fmla="*/ 0 h 11"/>
                  <a:gd name="T2" fmla="*/ 0 w 47"/>
                  <a:gd name="T3" fmla="*/ 11 h 11"/>
                  <a:gd name="T4" fmla="*/ 0 w 47"/>
                  <a:gd name="T5" fmla="*/ 11 h 11"/>
                  <a:gd name="T6" fmla="*/ 47 w 47"/>
                  <a:gd name="T7" fmla="*/ 0 h 11"/>
                  <a:gd name="T8" fmla="*/ 47 w 47"/>
                  <a:gd name="T9" fmla="*/ 0 h 11"/>
                  <a:gd name="T10" fmla="*/ 47 w 47"/>
                  <a:gd name="T11" fmla="*/ 0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11"/>
                  <a:gd name="T20" fmla="*/ 47 w 47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11">
                    <a:moveTo>
                      <a:pt x="47" y="0"/>
                    </a:moveTo>
                    <a:lnTo>
                      <a:pt x="0" y="11"/>
                    </a:lnTo>
                    <a:lnTo>
                      <a:pt x="4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Freeform 119"/>
              <p:cNvSpPr>
                <a:spLocks/>
              </p:cNvSpPr>
              <p:nvPr/>
            </p:nvSpPr>
            <p:spPr bwMode="auto">
              <a:xfrm>
                <a:off x="1839" y="1264"/>
                <a:ext cx="83" cy="1"/>
              </a:xfrm>
              <a:custGeom>
                <a:avLst/>
                <a:gdLst>
                  <a:gd name="T0" fmla="*/ 83 w 83"/>
                  <a:gd name="T1" fmla="*/ 0 h 1"/>
                  <a:gd name="T2" fmla="*/ 0 w 83"/>
                  <a:gd name="T3" fmla="*/ 0 h 1"/>
                  <a:gd name="T4" fmla="*/ 0 w 83"/>
                  <a:gd name="T5" fmla="*/ 0 h 1"/>
                  <a:gd name="T6" fmla="*/ 83 w 83"/>
                  <a:gd name="T7" fmla="*/ 0 h 1"/>
                  <a:gd name="T8" fmla="*/ 83 w 83"/>
                  <a:gd name="T9" fmla="*/ 0 h 1"/>
                  <a:gd name="T10" fmla="*/ 83 w 83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"/>
                  <a:gd name="T19" fmla="*/ 0 h 1"/>
                  <a:gd name="T20" fmla="*/ 83 w 83"/>
                  <a:gd name="T21" fmla="*/ 1 h 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" h="1">
                    <a:moveTo>
                      <a:pt x="83" y="0"/>
                    </a:moveTo>
                    <a:lnTo>
                      <a:pt x="0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Freeform 120"/>
              <p:cNvSpPr>
                <a:spLocks/>
              </p:cNvSpPr>
              <p:nvPr/>
            </p:nvSpPr>
            <p:spPr bwMode="auto">
              <a:xfrm>
                <a:off x="1839" y="1264"/>
                <a:ext cx="83" cy="1"/>
              </a:xfrm>
              <a:custGeom>
                <a:avLst/>
                <a:gdLst>
                  <a:gd name="T0" fmla="*/ 83 w 83"/>
                  <a:gd name="T1" fmla="*/ 0 h 1"/>
                  <a:gd name="T2" fmla="*/ 0 w 83"/>
                  <a:gd name="T3" fmla="*/ 0 h 1"/>
                  <a:gd name="T4" fmla="*/ 0 w 83"/>
                  <a:gd name="T5" fmla="*/ 0 h 1"/>
                  <a:gd name="T6" fmla="*/ 83 w 83"/>
                  <a:gd name="T7" fmla="*/ 0 h 1"/>
                  <a:gd name="T8" fmla="*/ 83 w 83"/>
                  <a:gd name="T9" fmla="*/ 0 h 1"/>
                  <a:gd name="T10" fmla="*/ 83 w 83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"/>
                  <a:gd name="T19" fmla="*/ 0 h 1"/>
                  <a:gd name="T20" fmla="*/ 83 w 83"/>
                  <a:gd name="T21" fmla="*/ 1 h 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" h="1">
                    <a:moveTo>
                      <a:pt x="83" y="0"/>
                    </a:moveTo>
                    <a:lnTo>
                      <a:pt x="0" y="0"/>
                    </a:lnTo>
                    <a:lnTo>
                      <a:pt x="8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Freeform 121"/>
              <p:cNvSpPr>
                <a:spLocks/>
              </p:cNvSpPr>
              <p:nvPr/>
            </p:nvSpPr>
            <p:spPr bwMode="auto">
              <a:xfrm>
                <a:off x="1839" y="1214"/>
                <a:ext cx="83" cy="6"/>
              </a:xfrm>
              <a:custGeom>
                <a:avLst/>
                <a:gdLst>
                  <a:gd name="T0" fmla="*/ 83 w 83"/>
                  <a:gd name="T1" fmla="*/ 6 h 6"/>
                  <a:gd name="T2" fmla="*/ 0 w 83"/>
                  <a:gd name="T3" fmla="*/ 6 h 6"/>
                  <a:gd name="T4" fmla="*/ 0 w 83"/>
                  <a:gd name="T5" fmla="*/ 0 h 6"/>
                  <a:gd name="T6" fmla="*/ 83 w 83"/>
                  <a:gd name="T7" fmla="*/ 0 h 6"/>
                  <a:gd name="T8" fmla="*/ 83 w 83"/>
                  <a:gd name="T9" fmla="*/ 6 h 6"/>
                  <a:gd name="T10" fmla="*/ 83 w 83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"/>
                  <a:gd name="T19" fmla="*/ 0 h 6"/>
                  <a:gd name="T20" fmla="*/ 83 w 83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" h="6">
                    <a:moveTo>
                      <a:pt x="83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6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Freeform 122"/>
              <p:cNvSpPr>
                <a:spLocks/>
              </p:cNvSpPr>
              <p:nvPr/>
            </p:nvSpPr>
            <p:spPr bwMode="auto">
              <a:xfrm>
                <a:off x="1839" y="1214"/>
                <a:ext cx="83" cy="6"/>
              </a:xfrm>
              <a:custGeom>
                <a:avLst/>
                <a:gdLst>
                  <a:gd name="T0" fmla="*/ 83 w 83"/>
                  <a:gd name="T1" fmla="*/ 6 h 6"/>
                  <a:gd name="T2" fmla="*/ 0 w 83"/>
                  <a:gd name="T3" fmla="*/ 6 h 6"/>
                  <a:gd name="T4" fmla="*/ 0 w 83"/>
                  <a:gd name="T5" fmla="*/ 0 h 6"/>
                  <a:gd name="T6" fmla="*/ 83 w 83"/>
                  <a:gd name="T7" fmla="*/ 0 h 6"/>
                  <a:gd name="T8" fmla="*/ 83 w 83"/>
                  <a:gd name="T9" fmla="*/ 6 h 6"/>
                  <a:gd name="T10" fmla="*/ 83 w 83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"/>
                  <a:gd name="T19" fmla="*/ 0 h 6"/>
                  <a:gd name="T20" fmla="*/ 83 w 83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" h="6">
                    <a:moveTo>
                      <a:pt x="83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Freeform 123"/>
              <p:cNvSpPr>
                <a:spLocks noEditPoints="1"/>
              </p:cNvSpPr>
              <p:nvPr/>
            </p:nvSpPr>
            <p:spPr bwMode="auto">
              <a:xfrm>
                <a:off x="1833" y="1197"/>
                <a:ext cx="101" cy="90"/>
              </a:xfrm>
              <a:custGeom>
                <a:avLst/>
                <a:gdLst>
                  <a:gd name="T0" fmla="*/ 48 w 101"/>
                  <a:gd name="T1" fmla="*/ 0 h 90"/>
                  <a:gd name="T2" fmla="*/ 30 w 101"/>
                  <a:gd name="T3" fmla="*/ 6 h 90"/>
                  <a:gd name="T4" fmla="*/ 18 w 101"/>
                  <a:gd name="T5" fmla="*/ 12 h 90"/>
                  <a:gd name="T6" fmla="*/ 6 w 101"/>
                  <a:gd name="T7" fmla="*/ 28 h 90"/>
                  <a:gd name="T8" fmla="*/ 0 w 101"/>
                  <a:gd name="T9" fmla="*/ 45 h 90"/>
                  <a:gd name="T10" fmla="*/ 6 w 101"/>
                  <a:gd name="T11" fmla="*/ 62 h 90"/>
                  <a:gd name="T12" fmla="*/ 18 w 101"/>
                  <a:gd name="T13" fmla="*/ 79 h 90"/>
                  <a:gd name="T14" fmla="*/ 30 w 101"/>
                  <a:gd name="T15" fmla="*/ 84 h 90"/>
                  <a:gd name="T16" fmla="*/ 48 w 101"/>
                  <a:gd name="T17" fmla="*/ 90 h 90"/>
                  <a:gd name="T18" fmla="*/ 71 w 101"/>
                  <a:gd name="T19" fmla="*/ 84 h 90"/>
                  <a:gd name="T20" fmla="*/ 83 w 101"/>
                  <a:gd name="T21" fmla="*/ 79 h 90"/>
                  <a:gd name="T22" fmla="*/ 95 w 101"/>
                  <a:gd name="T23" fmla="*/ 62 h 90"/>
                  <a:gd name="T24" fmla="*/ 101 w 101"/>
                  <a:gd name="T25" fmla="*/ 45 h 90"/>
                  <a:gd name="T26" fmla="*/ 95 w 101"/>
                  <a:gd name="T27" fmla="*/ 28 h 90"/>
                  <a:gd name="T28" fmla="*/ 83 w 101"/>
                  <a:gd name="T29" fmla="*/ 12 h 90"/>
                  <a:gd name="T30" fmla="*/ 71 w 101"/>
                  <a:gd name="T31" fmla="*/ 6 h 90"/>
                  <a:gd name="T32" fmla="*/ 48 w 101"/>
                  <a:gd name="T33" fmla="*/ 0 h 90"/>
                  <a:gd name="T34" fmla="*/ 48 w 101"/>
                  <a:gd name="T35" fmla="*/ 0 h 90"/>
                  <a:gd name="T36" fmla="*/ 48 w 101"/>
                  <a:gd name="T37" fmla="*/ 84 h 90"/>
                  <a:gd name="T38" fmla="*/ 30 w 101"/>
                  <a:gd name="T39" fmla="*/ 84 h 90"/>
                  <a:gd name="T40" fmla="*/ 18 w 101"/>
                  <a:gd name="T41" fmla="*/ 73 h 90"/>
                  <a:gd name="T42" fmla="*/ 12 w 101"/>
                  <a:gd name="T43" fmla="*/ 62 h 90"/>
                  <a:gd name="T44" fmla="*/ 6 w 101"/>
                  <a:gd name="T45" fmla="*/ 45 h 90"/>
                  <a:gd name="T46" fmla="*/ 12 w 101"/>
                  <a:gd name="T47" fmla="*/ 28 h 90"/>
                  <a:gd name="T48" fmla="*/ 18 w 101"/>
                  <a:gd name="T49" fmla="*/ 17 h 90"/>
                  <a:gd name="T50" fmla="*/ 30 w 101"/>
                  <a:gd name="T51" fmla="*/ 6 h 90"/>
                  <a:gd name="T52" fmla="*/ 48 w 101"/>
                  <a:gd name="T53" fmla="*/ 0 h 90"/>
                  <a:gd name="T54" fmla="*/ 66 w 101"/>
                  <a:gd name="T55" fmla="*/ 6 h 90"/>
                  <a:gd name="T56" fmla="*/ 83 w 101"/>
                  <a:gd name="T57" fmla="*/ 17 h 90"/>
                  <a:gd name="T58" fmla="*/ 89 w 101"/>
                  <a:gd name="T59" fmla="*/ 28 h 90"/>
                  <a:gd name="T60" fmla="*/ 95 w 101"/>
                  <a:gd name="T61" fmla="*/ 45 h 90"/>
                  <a:gd name="T62" fmla="*/ 89 w 101"/>
                  <a:gd name="T63" fmla="*/ 62 h 90"/>
                  <a:gd name="T64" fmla="*/ 83 w 101"/>
                  <a:gd name="T65" fmla="*/ 73 h 90"/>
                  <a:gd name="T66" fmla="*/ 66 w 101"/>
                  <a:gd name="T67" fmla="*/ 84 h 90"/>
                  <a:gd name="T68" fmla="*/ 48 w 101"/>
                  <a:gd name="T69" fmla="*/ 84 h 90"/>
                  <a:gd name="T70" fmla="*/ 48 w 101"/>
                  <a:gd name="T71" fmla="*/ 84 h 9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01"/>
                  <a:gd name="T109" fmla="*/ 0 h 90"/>
                  <a:gd name="T110" fmla="*/ 101 w 101"/>
                  <a:gd name="T111" fmla="*/ 90 h 9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01" h="90">
                    <a:moveTo>
                      <a:pt x="48" y="0"/>
                    </a:moveTo>
                    <a:lnTo>
                      <a:pt x="30" y="6"/>
                    </a:lnTo>
                    <a:lnTo>
                      <a:pt x="18" y="12"/>
                    </a:lnTo>
                    <a:lnTo>
                      <a:pt x="6" y="28"/>
                    </a:lnTo>
                    <a:lnTo>
                      <a:pt x="0" y="45"/>
                    </a:lnTo>
                    <a:lnTo>
                      <a:pt x="6" y="62"/>
                    </a:lnTo>
                    <a:lnTo>
                      <a:pt x="18" y="79"/>
                    </a:lnTo>
                    <a:lnTo>
                      <a:pt x="30" y="84"/>
                    </a:lnTo>
                    <a:lnTo>
                      <a:pt x="48" y="90"/>
                    </a:lnTo>
                    <a:lnTo>
                      <a:pt x="71" y="84"/>
                    </a:lnTo>
                    <a:lnTo>
                      <a:pt x="83" y="79"/>
                    </a:lnTo>
                    <a:lnTo>
                      <a:pt x="95" y="62"/>
                    </a:lnTo>
                    <a:lnTo>
                      <a:pt x="101" y="45"/>
                    </a:lnTo>
                    <a:lnTo>
                      <a:pt x="95" y="28"/>
                    </a:lnTo>
                    <a:lnTo>
                      <a:pt x="83" y="12"/>
                    </a:lnTo>
                    <a:lnTo>
                      <a:pt x="71" y="6"/>
                    </a:lnTo>
                    <a:lnTo>
                      <a:pt x="48" y="0"/>
                    </a:lnTo>
                    <a:close/>
                    <a:moveTo>
                      <a:pt x="48" y="84"/>
                    </a:moveTo>
                    <a:lnTo>
                      <a:pt x="30" y="84"/>
                    </a:lnTo>
                    <a:lnTo>
                      <a:pt x="18" y="73"/>
                    </a:lnTo>
                    <a:lnTo>
                      <a:pt x="12" y="62"/>
                    </a:lnTo>
                    <a:lnTo>
                      <a:pt x="6" y="45"/>
                    </a:lnTo>
                    <a:lnTo>
                      <a:pt x="12" y="28"/>
                    </a:lnTo>
                    <a:lnTo>
                      <a:pt x="18" y="17"/>
                    </a:lnTo>
                    <a:lnTo>
                      <a:pt x="30" y="6"/>
                    </a:lnTo>
                    <a:lnTo>
                      <a:pt x="48" y="0"/>
                    </a:lnTo>
                    <a:lnTo>
                      <a:pt x="66" y="6"/>
                    </a:lnTo>
                    <a:lnTo>
                      <a:pt x="83" y="17"/>
                    </a:lnTo>
                    <a:lnTo>
                      <a:pt x="89" y="28"/>
                    </a:lnTo>
                    <a:lnTo>
                      <a:pt x="95" y="45"/>
                    </a:lnTo>
                    <a:lnTo>
                      <a:pt x="89" y="62"/>
                    </a:lnTo>
                    <a:lnTo>
                      <a:pt x="83" y="73"/>
                    </a:lnTo>
                    <a:lnTo>
                      <a:pt x="66" y="84"/>
                    </a:lnTo>
                    <a:lnTo>
                      <a:pt x="48" y="84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Freeform 124"/>
              <p:cNvSpPr>
                <a:spLocks/>
              </p:cNvSpPr>
              <p:nvPr/>
            </p:nvSpPr>
            <p:spPr bwMode="auto">
              <a:xfrm>
                <a:off x="1833" y="1197"/>
                <a:ext cx="101" cy="90"/>
              </a:xfrm>
              <a:custGeom>
                <a:avLst/>
                <a:gdLst>
                  <a:gd name="T0" fmla="*/ 48 w 101"/>
                  <a:gd name="T1" fmla="*/ 0 h 90"/>
                  <a:gd name="T2" fmla="*/ 30 w 101"/>
                  <a:gd name="T3" fmla="*/ 6 h 90"/>
                  <a:gd name="T4" fmla="*/ 18 w 101"/>
                  <a:gd name="T5" fmla="*/ 12 h 90"/>
                  <a:gd name="T6" fmla="*/ 6 w 101"/>
                  <a:gd name="T7" fmla="*/ 28 h 90"/>
                  <a:gd name="T8" fmla="*/ 0 w 101"/>
                  <a:gd name="T9" fmla="*/ 45 h 90"/>
                  <a:gd name="T10" fmla="*/ 6 w 101"/>
                  <a:gd name="T11" fmla="*/ 62 h 90"/>
                  <a:gd name="T12" fmla="*/ 18 w 101"/>
                  <a:gd name="T13" fmla="*/ 79 h 90"/>
                  <a:gd name="T14" fmla="*/ 30 w 101"/>
                  <a:gd name="T15" fmla="*/ 84 h 90"/>
                  <a:gd name="T16" fmla="*/ 48 w 101"/>
                  <a:gd name="T17" fmla="*/ 90 h 90"/>
                  <a:gd name="T18" fmla="*/ 71 w 101"/>
                  <a:gd name="T19" fmla="*/ 84 h 90"/>
                  <a:gd name="T20" fmla="*/ 83 w 101"/>
                  <a:gd name="T21" fmla="*/ 79 h 90"/>
                  <a:gd name="T22" fmla="*/ 95 w 101"/>
                  <a:gd name="T23" fmla="*/ 62 h 90"/>
                  <a:gd name="T24" fmla="*/ 101 w 101"/>
                  <a:gd name="T25" fmla="*/ 45 h 90"/>
                  <a:gd name="T26" fmla="*/ 95 w 101"/>
                  <a:gd name="T27" fmla="*/ 28 h 90"/>
                  <a:gd name="T28" fmla="*/ 83 w 101"/>
                  <a:gd name="T29" fmla="*/ 12 h 90"/>
                  <a:gd name="T30" fmla="*/ 71 w 101"/>
                  <a:gd name="T31" fmla="*/ 6 h 90"/>
                  <a:gd name="T32" fmla="*/ 48 w 101"/>
                  <a:gd name="T33" fmla="*/ 0 h 90"/>
                  <a:gd name="T34" fmla="*/ 48 w 101"/>
                  <a:gd name="T35" fmla="*/ 0 h 9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1"/>
                  <a:gd name="T55" fmla="*/ 0 h 90"/>
                  <a:gd name="T56" fmla="*/ 101 w 101"/>
                  <a:gd name="T57" fmla="*/ 90 h 9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1" h="90">
                    <a:moveTo>
                      <a:pt x="48" y="0"/>
                    </a:moveTo>
                    <a:lnTo>
                      <a:pt x="30" y="6"/>
                    </a:lnTo>
                    <a:lnTo>
                      <a:pt x="18" y="12"/>
                    </a:lnTo>
                    <a:lnTo>
                      <a:pt x="6" y="28"/>
                    </a:lnTo>
                    <a:lnTo>
                      <a:pt x="0" y="45"/>
                    </a:lnTo>
                    <a:lnTo>
                      <a:pt x="6" y="62"/>
                    </a:lnTo>
                    <a:lnTo>
                      <a:pt x="18" y="79"/>
                    </a:lnTo>
                    <a:lnTo>
                      <a:pt x="30" y="84"/>
                    </a:lnTo>
                    <a:lnTo>
                      <a:pt x="48" y="90"/>
                    </a:lnTo>
                    <a:lnTo>
                      <a:pt x="71" y="84"/>
                    </a:lnTo>
                    <a:lnTo>
                      <a:pt x="83" y="79"/>
                    </a:lnTo>
                    <a:lnTo>
                      <a:pt x="95" y="62"/>
                    </a:lnTo>
                    <a:lnTo>
                      <a:pt x="101" y="45"/>
                    </a:lnTo>
                    <a:lnTo>
                      <a:pt x="95" y="28"/>
                    </a:lnTo>
                    <a:lnTo>
                      <a:pt x="83" y="12"/>
                    </a:lnTo>
                    <a:lnTo>
                      <a:pt x="71" y="6"/>
                    </a:lnTo>
                    <a:lnTo>
                      <a:pt x="4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Freeform 125"/>
              <p:cNvSpPr>
                <a:spLocks/>
              </p:cNvSpPr>
              <p:nvPr/>
            </p:nvSpPr>
            <p:spPr bwMode="auto">
              <a:xfrm>
                <a:off x="1839" y="1197"/>
                <a:ext cx="89" cy="84"/>
              </a:xfrm>
              <a:custGeom>
                <a:avLst/>
                <a:gdLst>
                  <a:gd name="T0" fmla="*/ 42 w 89"/>
                  <a:gd name="T1" fmla="*/ 84 h 84"/>
                  <a:gd name="T2" fmla="*/ 24 w 89"/>
                  <a:gd name="T3" fmla="*/ 84 h 84"/>
                  <a:gd name="T4" fmla="*/ 12 w 89"/>
                  <a:gd name="T5" fmla="*/ 73 h 84"/>
                  <a:gd name="T6" fmla="*/ 6 w 89"/>
                  <a:gd name="T7" fmla="*/ 62 h 84"/>
                  <a:gd name="T8" fmla="*/ 0 w 89"/>
                  <a:gd name="T9" fmla="*/ 45 h 84"/>
                  <a:gd name="T10" fmla="*/ 6 w 89"/>
                  <a:gd name="T11" fmla="*/ 28 h 84"/>
                  <a:gd name="T12" fmla="*/ 12 w 89"/>
                  <a:gd name="T13" fmla="*/ 17 h 84"/>
                  <a:gd name="T14" fmla="*/ 24 w 89"/>
                  <a:gd name="T15" fmla="*/ 6 h 84"/>
                  <a:gd name="T16" fmla="*/ 42 w 89"/>
                  <a:gd name="T17" fmla="*/ 0 h 84"/>
                  <a:gd name="T18" fmla="*/ 60 w 89"/>
                  <a:gd name="T19" fmla="*/ 6 h 84"/>
                  <a:gd name="T20" fmla="*/ 77 w 89"/>
                  <a:gd name="T21" fmla="*/ 17 h 84"/>
                  <a:gd name="T22" fmla="*/ 83 w 89"/>
                  <a:gd name="T23" fmla="*/ 28 h 84"/>
                  <a:gd name="T24" fmla="*/ 89 w 89"/>
                  <a:gd name="T25" fmla="*/ 45 h 84"/>
                  <a:gd name="T26" fmla="*/ 83 w 89"/>
                  <a:gd name="T27" fmla="*/ 62 h 84"/>
                  <a:gd name="T28" fmla="*/ 77 w 89"/>
                  <a:gd name="T29" fmla="*/ 73 h 84"/>
                  <a:gd name="T30" fmla="*/ 60 w 89"/>
                  <a:gd name="T31" fmla="*/ 84 h 84"/>
                  <a:gd name="T32" fmla="*/ 42 w 89"/>
                  <a:gd name="T33" fmla="*/ 84 h 84"/>
                  <a:gd name="T34" fmla="*/ 42 w 89"/>
                  <a:gd name="T35" fmla="*/ 84 h 8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9"/>
                  <a:gd name="T55" fmla="*/ 0 h 84"/>
                  <a:gd name="T56" fmla="*/ 89 w 89"/>
                  <a:gd name="T57" fmla="*/ 84 h 8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9" h="84">
                    <a:moveTo>
                      <a:pt x="42" y="84"/>
                    </a:moveTo>
                    <a:lnTo>
                      <a:pt x="24" y="84"/>
                    </a:lnTo>
                    <a:lnTo>
                      <a:pt x="12" y="73"/>
                    </a:lnTo>
                    <a:lnTo>
                      <a:pt x="6" y="62"/>
                    </a:lnTo>
                    <a:lnTo>
                      <a:pt x="0" y="45"/>
                    </a:lnTo>
                    <a:lnTo>
                      <a:pt x="6" y="28"/>
                    </a:lnTo>
                    <a:lnTo>
                      <a:pt x="12" y="17"/>
                    </a:lnTo>
                    <a:lnTo>
                      <a:pt x="24" y="6"/>
                    </a:lnTo>
                    <a:lnTo>
                      <a:pt x="42" y="0"/>
                    </a:lnTo>
                    <a:lnTo>
                      <a:pt x="60" y="6"/>
                    </a:lnTo>
                    <a:lnTo>
                      <a:pt x="77" y="17"/>
                    </a:lnTo>
                    <a:lnTo>
                      <a:pt x="83" y="28"/>
                    </a:lnTo>
                    <a:lnTo>
                      <a:pt x="89" y="45"/>
                    </a:lnTo>
                    <a:lnTo>
                      <a:pt x="83" y="62"/>
                    </a:lnTo>
                    <a:lnTo>
                      <a:pt x="77" y="73"/>
                    </a:lnTo>
                    <a:lnTo>
                      <a:pt x="60" y="84"/>
                    </a:lnTo>
                    <a:lnTo>
                      <a:pt x="42" y="8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Freeform 126"/>
              <p:cNvSpPr>
                <a:spLocks/>
              </p:cNvSpPr>
              <p:nvPr/>
            </p:nvSpPr>
            <p:spPr bwMode="auto">
              <a:xfrm>
                <a:off x="1857" y="1209"/>
                <a:ext cx="53" cy="67"/>
              </a:xfrm>
              <a:custGeom>
                <a:avLst/>
                <a:gdLst>
                  <a:gd name="T0" fmla="*/ 53 w 53"/>
                  <a:gd name="T1" fmla="*/ 50 h 67"/>
                  <a:gd name="T2" fmla="*/ 53 w 53"/>
                  <a:gd name="T3" fmla="*/ 55 h 67"/>
                  <a:gd name="T4" fmla="*/ 47 w 53"/>
                  <a:gd name="T5" fmla="*/ 61 h 67"/>
                  <a:gd name="T6" fmla="*/ 36 w 53"/>
                  <a:gd name="T7" fmla="*/ 67 h 67"/>
                  <a:gd name="T8" fmla="*/ 24 w 53"/>
                  <a:gd name="T9" fmla="*/ 67 h 67"/>
                  <a:gd name="T10" fmla="*/ 18 w 53"/>
                  <a:gd name="T11" fmla="*/ 67 h 67"/>
                  <a:gd name="T12" fmla="*/ 6 w 53"/>
                  <a:gd name="T13" fmla="*/ 61 h 67"/>
                  <a:gd name="T14" fmla="*/ 0 w 53"/>
                  <a:gd name="T15" fmla="*/ 55 h 67"/>
                  <a:gd name="T16" fmla="*/ 0 w 53"/>
                  <a:gd name="T17" fmla="*/ 50 h 67"/>
                  <a:gd name="T18" fmla="*/ 0 w 53"/>
                  <a:gd name="T19" fmla="*/ 0 h 67"/>
                  <a:gd name="T20" fmla="*/ 53 w 53"/>
                  <a:gd name="T21" fmla="*/ 0 h 67"/>
                  <a:gd name="T22" fmla="*/ 53 w 53"/>
                  <a:gd name="T23" fmla="*/ 50 h 67"/>
                  <a:gd name="T24" fmla="*/ 53 w 53"/>
                  <a:gd name="T25" fmla="*/ 50 h 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3"/>
                  <a:gd name="T40" fmla="*/ 0 h 67"/>
                  <a:gd name="T41" fmla="*/ 53 w 53"/>
                  <a:gd name="T42" fmla="*/ 67 h 6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3" h="67">
                    <a:moveTo>
                      <a:pt x="53" y="50"/>
                    </a:moveTo>
                    <a:lnTo>
                      <a:pt x="53" y="55"/>
                    </a:lnTo>
                    <a:lnTo>
                      <a:pt x="47" y="61"/>
                    </a:lnTo>
                    <a:lnTo>
                      <a:pt x="36" y="67"/>
                    </a:lnTo>
                    <a:lnTo>
                      <a:pt x="24" y="67"/>
                    </a:lnTo>
                    <a:lnTo>
                      <a:pt x="18" y="67"/>
                    </a:lnTo>
                    <a:lnTo>
                      <a:pt x="6" y="61"/>
                    </a:lnTo>
                    <a:lnTo>
                      <a:pt x="0" y="55"/>
                    </a:lnTo>
                    <a:lnTo>
                      <a:pt x="0" y="50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50"/>
                    </a:lnTo>
                    <a:close/>
                  </a:path>
                </a:pathLst>
              </a:custGeom>
              <a:solidFill>
                <a:srgbClr val="FF160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Freeform 127"/>
              <p:cNvSpPr>
                <a:spLocks/>
              </p:cNvSpPr>
              <p:nvPr/>
            </p:nvSpPr>
            <p:spPr bwMode="auto">
              <a:xfrm>
                <a:off x="1857" y="1209"/>
                <a:ext cx="53" cy="67"/>
              </a:xfrm>
              <a:custGeom>
                <a:avLst/>
                <a:gdLst>
                  <a:gd name="T0" fmla="*/ 53 w 53"/>
                  <a:gd name="T1" fmla="*/ 50 h 67"/>
                  <a:gd name="T2" fmla="*/ 53 w 53"/>
                  <a:gd name="T3" fmla="*/ 55 h 67"/>
                  <a:gd name="T4" fmla="*/ 47 w 53"/>
                  <a:gd name="T5" fmla="*/ 61 h 67"/>
                  <a:gd name="T6" fmla="*/ 36 w 53"/>
                  <a:gd name="T7" fmla="*/ 67 h 67"/>
                  <a:gd name="T8" fmla="*/ 24 w 53"/>
                  <a:gd name="T9" fmla="*/ 67 h 67"/>
                  <a:gd name="T10" fmla="*/ 18 w 53"/>
                  <a:gd name="T11" fmla="*/ 67 h 67"/>
                  <a:gd name="T12" fmla="*/ 6 w 53"/>
                  <a:gd name="T13" fmla="*/ 61 h 67"/>
                  <a:gd name="T14" fmla="*/ 0 w 53"/>
                  <a:gd name="T15" fmla="*/ 55 h 67"/>
                  <a:gd name="T16" fmla="*/ 0 w 53"/>
                  <a:gd name="T17" fmla="*/ 50 h 67"/>
                  <a:gd name="T18" fmla="*/ 0 w 53"/>
                  <a:gd name="T19" fmla="*/ 0 h 67"/>
                  <a:gd name="T20" fmla="*/ 53 w 53"/>
                  <a:gd name="T21" fmla="*/ 0 h 67"/>
                  <a:gd name="T22" fmla="*/ 53 w 53"/>
                  <a:gd name="T23" fmla="*/ 50 h 67"/>
                  <a:gd name="T24" fmla="*/ 53 w 53"/>
                  <a:gd name="T25" fmla="*/ 50 h 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3"/>
                  <a:gd name="T40" fmla="*/ 0 h 67"/>
                  <a:gd name="T41" fmla="*/ 53 w 53"/>
                  <a:gd name="T42" fmla="*/ 67 h 6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3" h="67">
                    <a:moveTo>
                      <a:pt x="53" y="50"/>
                    </a:moveTo>
                    <a:lnTo>
                      <a:pt x="53" y="55"/>
                    </a:lnTo>
                    <a:lnTo>
                      <a:pt x="47" y="61"/>
                    </a:lnTo>
                    <a:lnTo>
                      <a:pt x="36" y="67"/>
                    </a:lnTo>
                    <a:lnTo>
                      <a:pt x="24" y="67"/>
                    </a:lnTo>
                    <a:lnTo>
                      <a:pt x="18" y="67"/>
                    </a:lnTo>
                    <a:lnTo>
                      <a:pt x="6" y="61"/>
                    </a:lnTo>
                    <a:lnTo>
                      <a:pt x="0" y="55"/>
                    </a:lnTo>
                    <a:lnTo>
                      <a:pt x="0" y="50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50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Freeform 128"/>
              <p:cNvSpPr>
                <a:spLocks/>
              </p:cNvSpPr>
              <p:nvPr/>
            </p:nvSpPr>
            <p:spPr bwMode="auto">
              <a:xfrm>
                <a:off x="1869" y="1225"/>
                <a:ext cx="30" cy="34"/>
              </a:xfrm>
              <a:custGeom>
                <a:avLst/>
                <a:gdLst>
                  <a:gd name="T0" fmla="*/ 30 w 30"/>
                  <a:gd name="T1" fmla="*/ 28 h 34"/>
                  <a:gd name="T2" fmla="*/ 24 w 30"/>
                  <a:gd name="T3" fmla="*/ 34 h 34"/>
                  <a:gd name="T4" fmla="*/ 12 w 30"/>
                  <a:gd name="T5" fmla="*/ 34 h 34"/>
                  <a:gd name="T6" fmla="*/ 6 w 30"/>
                  <a:gd name="T7" fmla="*/ 34 h 34"/>
                  <a:gd name="T8" fmla="*/ 0 w 30"/>
                  <a:gd name="T9" fmla="*/ 28 h 34"/>
                  <a:gd name="T10" fmla="*/ 0 w 30"/>
                  <a:gd name="T11" fmla="*/ 0 h 34"/>
                  <a:gd name="T12" fmla="*/ 30 w 30"/>
                  <a:gd name="T13" fmla="*/ 0 h 34"/>
                  <a:gd name="T14" fmla="*/ 30 w 30"/>
                  <a:gd name="T15" fmla="*/ 28 h 34"/>
                  <a:gd name="T16" fmla="*/ 30 w 30"/>
                  <a:gd name="T17" fmla="*/ 28 h 3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0"/>
                  <a:gd name="T28" fmla="*/ 0 h 34"/>
                  <a:gd name="T29" fmla="*/ 30 w 30"/>
                  <a:gd name="T30" fmla="*/ 34 h 3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0" h="34">
                    <a:moveTo>
                      <a:pt x="30" y="28"/>
                    </a:moveTo>
                    <a:lnTo>
                      <a:pt x="24" y="34"/>
                    </a:lnTo>
                    <a:lnTo>
                      <a:pt x="12" y="34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0" y="0"/>
                    </a:lnTo>
                    <a:lnTo>
                      <a:pt x="30" y="2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Freeform 129"/>
              <p:cNvSpPr>
                <a:spLocks/>
              </p:cNvSpPr>
              <p:nvPr/>
            </p:nvSpPr>
            <p:spPr bwMode="auto">
              <a:xfrm>
                <a:off x="1881" y="1225"/>
                <a:ext cx="6" cy="11"/>
              </a:xfrm>
              <a:custGeom>
                <a:avLst/>
                <a:gdLst>
                  <a:gd name="T0" fmla="*/ 6 w 6"/>
                  <a:gd name="T1" fmla="*/ 6 h 11"/>
                  <a:gd name="T2" fmla="*/ 6 w 6"/>
                  <a:gd name="T3" fmla="*/ 11 h 11"/>
                  <a:gd name="T4" fmla="*/ 0 w 6"/>
                  <a:gd name="T5" fmla="*/ 11 h 11"/>
                  <a:gd name="T6" fmla="*/ 0 w 6"/>
                  <a:gd name="T7" fmla="*/ 11 h 11"/>
                  <a:gd name="T8" fmla="*/ 0 w 6"/>
                  <a:gd name="T9" fmla="*/ 6 h 11"/>
                  <a:gd name="T10" fmla="*/ 0 w 6"/>
                  <a:gd name="T11" fmla="*/ 0 h 11"/>
                  <a:gd name="T12" fmla="*/ 6 w 6"/>
                  <a:gd name="T13" fmla="*/ 0 h 11"/>
                  <a:gd name="T14" fmla="*/ 6 w 6"/>
                  <a:gd name="T15" fmla="*/ 6 h 11"/>
                  <a:gd name="T16" fmla="*/ 6 w 6"/>
                  <a:gd name="T17" fmla="*/ 6 h 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11"/>
                  <a:gd name="T29" fmla="*/ 6 w 6"/>
                  <a:gd name="T30" fmla="*/ 11 h 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11">
                    <a:moveTo>
                      <a:pt x="6" y="6"/>
                    </a:moveTo>
                    <a:lnTo>
                      <a:pt x="6" y="11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0A50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Freeform 130"/>
              <p:cNvSpPr>
                <a:spLocks/>
              </p:cNvSpPr>
              <p:nvPr/>
            </p:nvSpPr>
            <p:spPr bwMode="auto">
              <a:xfrm>
                <a:off x="1881" y="1248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5 h 5"/>
                  <a:gd name="T4" fmla="*/ 0 w 6"/>
                  <a:gd name="T5" fmla="*/ 5 h 5"/>
                  <a:gd name="T6" fmla="*/ 0 w 6"/>
                  <a:gd name="T7" fmla="*/ 5 h 5"/>
                  <a:gd name="T8" fmla="*/ 0 w 6"/>
                  <a:gd name="T9" fmla="*/ 0 h 5"/>
                  <a:gd name="T10" fmla="*/ 6 w 6"/>
                  <a:gd name="T11" fmla="*/ 0 h 5"/>
                  <a:gd name="T12" fmla="*/ 6 w 6"/>
                  <a:gd name="T13" fmla="*/ 5 h 5"/>
                  <a:gd name="T14" fmla="*/ 6 w 6"/>
                  <a:gd name="T15" fmla="*/ 5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5"/>
                  <a:gd name="T26" fmla="*/ 6 w 6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5">
                    <a:moveTo>
                      <a:pt x="6" y="5"/>
                    </a:moveTo>
                    <a:lnTo>
                      <a:pt x="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A50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Freeform 131"/>
              <p:cNvSpPr>
                <a:spLocks/>
              </p:cNvSpPr>
              <p:nvPr/>
            </p:nvSpPr>
            <p:spPr bwMode="auto">
              <a:xfrm>
                <a:off x="1887" y="1236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6 h 6"/>
                  <a:gd name="T4" fmla="*/ 0 w 6"/>
                  <a:gd name="T5" fmla="*/ 6 h 6"/>
                  <a:gd name="T6" fmla="*/ 0 w 6"/>
                  <a:gd name="T7" fmla="*/ 6 h 6"/>
                  <a:gd name="T8" fmla="*/ 0 w 6"/>
                  <a:gd name="T9" fmla="*/ 0 h 6"/>
                  <a:gd name="T10" fmla="*/ 6 w 6"/>
                  <a:gd name="T11" fmla="*/ 0 h 6"/>
                  <a:gd name="T12" fmla="*/ 6 w 6"/>
                  <a:gd name="T13" fmla="*/ 6 h 6"/>
                  <a:gd name="T14" fmla="*/ 6 w 6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6"/>
                  <a:gd name="T26" fmla="*/ 6 w 6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6">
                    <a:moveTo>
                      <a:pt x="6" y="6"/>
                    </a:moveTo>
                    <a:lnTo>
                      <a:pt x="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0A50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Freeform 132"/>
              <p:cNvSpPr>
                <a:spLocks/>
              </p:cNvSpPr>
              <p:nvPr/>
            </p:nvSpPr>
            <p:spPr bwMode="auto">
              <a:xfrm>
                <a:off x="1875" y="1236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6 h 6"/>
                  <a:gd name="T4" fmla="*/ 0 w 6"/>
                  <a:gd name="T5" fmla="*/ 6 h 6"/>
                  <a:gd name="T6" fmla="*/ 0 w 6"/>
                  <a:gd name="T7" fmla="*/ 6 h 6"/>
                  <a:gd name="T8" fmla="*/ 0 w 6"/>
                  <a:gd name="T9" fmla="*/ 0 h 6"/>
                  <a:gd name="T10" fmla="*/ 6 w 6"/>
                  <a:gd name="T11" fmla="*/ 0 h 6"/>
                  <a:gd name="T12" fmla="*/ 6 w 6"/>
                  <a:gd name="T13" fmla="*/ 6 h 6"/>
                  <a:gd name="T14" fmla="*/ 6 w 6"/>
                  <a:gd name="T15" fmla="*/ 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6"/>
                  <a:gd name="T26" fmla="*/ 6 w 6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6">
                    <a:moveTo>
                      <a:pt x="6" y="6"/>
                    </a:moveTo>
                    <a:lnTo>
                      <a:pt x="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0A50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 133"/>
              <p:cNvSpPr>
                <a:spLocks/>
              </p:cNvSpPr>
              <p:nvPr/>
            </p:nvSpPr>
            <p:spPr bwMode="auto">
              <a:xfrm>
                <a:off x="1863" y="1209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0 w 6"/>
                  <a:gd name="T3" fmla="*/ 11 h 11"/>
                  <a:gd name="T4" fmla="*/ 0 w 6"/>
                  <a:gd name="T5" fmla="*/ 0 h 11"/>
                  <a:gd name="T6" fmla="*/ 6 w 6"/>
                  <a:gd name="T7" fmla="*/ 0 h 11"/>
                  <a:gd name="T8" fmla="*/ 6 w 6"/>
                  <a:gd name="T9" fmla="*/ 11 h 11"/>
                  <a:gd name="T10" fmla="*/ 6 w 6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11"/>
                  <a:gd name="T20" fmla="*/ 6 w 6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11">
                    <a:moveTo>
                      <a:pt x="6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Freeform 134"/>
              <p:cNvSpPr>
                <a:spLocks/>
              </p:cNvSpPr>
              <p:nvPr/>
            </p:nvSpPr>
            <p:spPr bwMode="auto">
              <a:xfrm>
                <a:off x="1863" y="1209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0 w 6"/>
                  <a:gd name="T3" fmla="*/ 11 h 11"/>
                  <a:gd name="T4" fmla="*/ 0 w 6"/>
                  <a:gd name="T5" fmla="*/ 0 h 11"/>
                  <a:gd name="T6" fmla="*/ 6 w 6"/>
                  <a:gd name="T7" fmla="*/ 0 h 11"/>
                  <a:gd name="T8" fmla="*/ 6 w 6"/>
                  <a:gd name="T9" fmla="*/ 11 h 11"/>
                  <a:gd name="T10" fmla="*/ 6 w 6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11"/>
                  <a:gd name="T20" fmla="*/ 6 w 6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11">
                    <a:moveTo>
                      <a:pt x="6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1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Freeform 135"/>
              <p:cNvSpPr>
                <a:spLocks/>
              </p:cNvSpPr>
              <p:nvPr/>
            </p:nvSpPr>
            <p:spPr bwMode="auto">
              <a:xfrm>
                <a:off x="1899" y="1209"/>
                <a:ext cx="5" cy="11"/>
              </a:xfrm>
              <a:custGeom>
                <a:avLst/>
                <a:gdLst>
                  <a:gd name="T0" fmla="*/ 5 w 5"/>
                  <a:gd name="T1" fmla="*/ 11 h 11"/>
                  <a:gd name="T2" fmla="*/ 0 w 5"/>
                  <a:gd name="T3" fmla="*/ 11 h 11"/>
                  <a:gd name="T4" fmla="*/ 0 w 5"/>
                  <a:gd name="T5" fmla="*/ 0 h 11"/>
                  <a:gd name="T6" fmla="*/ 5 w 5"/>
                  <a:gd name="T7" fmla="*/ 0 h 11"/>
                  <a:gd name="T8" fmla="*/ 5 w 5"/>
                  <a:gd name="T9" fmla="*/ 11 h 11"/>
                  <a:gd name="T10" fmla="*/ 5 w 5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"/>
                  <a:gd name="T19" fmla="*/ 0 h 11"/>
                  <a:gd name="T20" fmla="*/ 5 w 5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" h="11">
                    <a:moveTo>
                      <a:pt x="5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1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Freeform 136"/>
              <p:cNvSpPr>
                <a:spLocks/>
              </p:cNvSpPr>
              <p:nvPr/>
            </p:nvSpPr>
            <p:spPr bwMode="auto">
              <a:xfrm>
                <a:off x="1899" y="1209"/>
                <a:ext cx="5" cy="11"/>
              </a:xfrm>
              <a:custGeom>
                <a:avLst/>
                <a:gdLst>
                  <a:gd name="T0" fmla="*/ 5 w 5"/>
                  <a:gd name="T1" fmla="*/ 11 h 11"/>
                  <a:gd name="T2" fmla="*/ 0 w 5"/>
                  <a:gd name="T3" fmla="*/ 11 h 11"/>
                  <a:gd name="T4" fmla="*/ 0 w 5"/>
                  <a:gd name="T5" fmla="*/ 0 h 11"/>
                  <a:gd name="T6" fmla="*/ 5 w 5"/>
                  <a:gd name="T7" fmla="*/ 0 h 11"/>
                  <a:gd name="T8" fmla="*/ 5 w 5"/>
                  <a:gd name="T9" fmla="*/ 11 h 11"/>
                  <a:gd name="T10" fmla="*/ 5 w 5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"/>
                  <a:gd name="T19" fmla="*/ 0 h 11"/>
                  <a:gd name="T20" fmla="*/ 5 w 5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" h="11">
                    <a:moveTo>
                      <a:pt x="5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37"/>
              <p:cNvSpPr>
                <a:spLocks/>
              </p:cNvSpPr>
              <p:nvPr/>
            </p:nvSpPr>
            <p:spPr bwMode="auto">
              <a:xfrm>
                <a:off x="1863" y="1236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0 w 6"/>
                  <a:gd name="T3" fmla="*/ 6 h 6"/>
                  <a:gd name="T4" fmla="*/ 0 w 6"/>
                  <a:gd name="T5" fmla="*/ 0 h 6"/>
                  <a:gd name="T6" fmla="*/ 6 w 6"/>
                  <a:gd name="T7" fmla="*/ 0 h 6"/>
                  <a:gd name="T8" fmla="*/ 6 w 6"/>
                  <a:gd name="T9" fmla="*/ 6 h 6"/>
                  <a:gd name="T10" fmla="*/ 6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6"/>
                  <a:gd name="T20" fmla="*/ 6 w 6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6">
                    <a:moveTo>
                      <a:pt x="6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Freeform 138"/>
              <p:cNvSpPr>
                <a:spLocks/>
              </p:cNvSpPr>
              <p:nvPr/>
            </p:nvSpPr>
            <p:spPr bwMode="auto">
              <a:xfrm>
                <a:off x="1863" y="1236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0 w 6"/>
                  <a:gd name="T3" fmla="*/ 6 h 6"/>
                  <a:gd name="T4" fmla="*/ 0 w 6"/>
                  <a:gd name="T5" fmla="*/ 0 h 6"/>
                  <a:gd name="T6" fmla="*/ 6 w 6"/>
                  <a:gd name="T7" fmla="*/ 0 h 6"/>
                  <a:gd name="T8" fmla="*/ 6 w 6"/>
                  <a:gd name="T9" fmla="*/ 6 h 6"/>
                  <a:gd name="T10" fmla="*/ 6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6"/>
                  <a:gd name="T20" fmla="*/ 6 w 6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6">
                    <a:moveTo>
                      <a:pt x="6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Freeform 139"/>
              <p:cNvSpPr>
                <a:spLocks/>
              </p:cNvSpPr>
              <p:nvPr/>
            </p:nvSpPr>
            <p:spPr bwMode="auto">
              <a:xfrm>
                <a:off x="1863" y="1253"/>
                <a:ext cx="12" cy="11"/>
              </a:xfrm>
              <a:custGeom>
                <a:avLst/>
                <a:gdLst>
                  <a:gd name="T0" fmla="*/ 12 w 12"/>
                  <a:gd name="T1" fmla="*/ 6 h 11"/>
                  <a:gd name="T2" fmla="*/ 12 w 12"/>
                  <a:gd name="T3" fmla="*/ 11 h 11"/>
                  <a:gd name="T4" fmla="*/ 0 w 12"/>
                  <a:gd name="T5" fmla="*/ 6 h 11"/>
                  <a:gd name="T6" fmla="*/ 6 w 12"/>
                  <a:gd name="T7" fmla="*/ 0 h 11"/>
                  <a:gd name="T8" fmla="*/ 12 w 12"/>
                  <a:gd name="T9" fmla="*/ 6 h 11"/>
                  <a:gd name="T10" fmla="*/ 12 w 12"/>
                  <a:gd name="T11" fmla="*/ 6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"/>
                  <a:gd name="T19" fmla="*/ 0 h 11"/>
                  <a:gd name="T20" fmla="*/ 12 w 12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" h="11">
                    <a:moveTo>
                      <a:pt x="12" y="6"/>
                    </a:moveTo>
                    <a:lnTo>
                      <a:pt x="12" y="11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Freeform 140"/>
              <p:cNvSpPr>
                <a:spLocks/>
              </p:cNvSpPr>
              <p:nvPr/>
            </p:nvSpPr>
            <p:spPr bwMode="auto">
              <a:xfrm>
                <a:off x="1863" y="1253"/>
                <a:ext cx="12" cy="11"/>
              </a:xfrm>
              <a:custGeom>
                <a:avLst/>
                <a:gdLst>
                  <a:gd name="T0" fmla="*/ 12 w 12"/>
                  <a:gd name="T1" fmla="*/ 6 h 11"/>
                  <a:gd name="T2" fmla="*/ 12 w 12"/>
                  <a:gd name="T3" fmla="*/ 11 h 11"/>
                  <a:gd name="T4" fmla="*/ 0 w 12"/>
                  <a:gd name="T5" fmla="*/ 6 h 11"/>
                  <a:gd name="T6" fmla="*/ 6 w 12"/>
                  <a:gd name="T7" fmla="*/ 0 h 11"/>
                  <a:gd name="T8" fmla="*/ 12 w 12"/>
                  <a:gd name="T9" fmla="*/ 6 h 11"/>
                  <a:gd name="T10" fmla="*/ 12 w 12"/>
                  <a:gd name="T11" fmla="*/ 6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"/>
                  <a:gd name="T19" fmla="*/ 0 h 11"/>
                  <a:gd name="T20" fmla="*/ 12 w 12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" h="11">
                    <a:moveTo>
                      <a:pt x="12" y="6"/>
                    </a:moveTo>
                    <a:lnTo>
                      <a:pt x="12" y="11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Freeform 141"/>
              <p:cNvSpPr>
                <a:spLocks/>
              </p:cNvSpPr>
              <p:nvPr/>
            </p:nvSpPr>
            <p:spPr bwMode="auto">
              <a:xfrm>
                <a:off x="1893" y="1253"/>
                <a:ext cx="6" cy="11"/>
              </a:xfrm>
              <a:custGeom>
                <a:avLst/>
                <a:gdLst>
                  <a:gd name="T0" fmla="*/ 0 w 6"/>
                  <a:gd name="T1" fmla="*/ 6 h 11"/>
                  <a:gd name="T2" fmla="*/ 0 w 6"/>
                  <a:gd name="T3" fmla="*/ 11 h 11"/>
                  <a:gd name="T4" fmla="*/ 6 w 6"/>
                  <a:gd name="T5" fmla="*/ 6 h 11"/>
                  <a:gd name="T6" fmla="*/ 6 w 6"/>
                  <a:gd name="T7" fmla="*/ 0 h 11"/>
                  <a:gd name="T8" fmla="*/ 0 w 6"/>
                  <a:gd name="T9" fmla="*/ 6 h 11"/>
                  <a:gd name="T10" fmla="*/ 0 w 6"/>
                  <a:gd name="T11" fmla="*/ 6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11"/>
                  <a:gd name="T20" fmla="*/ 6 w 6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11">
                    <a:moveTo>
                      <a:pt x="0" y="6"/>
                    </a:moveTo>
                    <a:lnTo>
                      <a:pt x="0" y="11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Freeform 142"/>
              <p:cNvSpPr>
                <a:spLocks/>
              </p:cNvSpPr>
              <p:nvPr/>
            </p:nvSpPr>
            <p:spPr bwMode="auto">
              <a:xfrm>
                <a:off x="1893" y="1253"/>
                <a:ext cx="6" cy="11"/>
              </a:xfrm>
              <a:custGeom>
                <a:avLst/>
                <a:gdLst>
                  <a:gd name="T0" fmla="*/ 0 w 6"/>
                  <a:gd name="T1" fmla="*/ 6 h 11"/>
                  <a:gd name="T2" fmla="*/ 0 w 6"/>
                  <a:gd name="T3" fmla="*/ 11 h 11"/>
                  <a:gd name="T4" fmla="*/ 6 w 6"/>
                  <a:gd name="T5" fmla="*/ 6 h 11"/>
                  <a:gd name="T6" fmla="*/ 6 w 6"/>
                  <a:gd name="T7" fmla="*/ 0 h 11"/>
                  <a:gd name="T8" fmla="*/ 0 w 6"/>
                  <a:gd name="T9" fmla="*/ 6 h 11"/>
                  <a:gd name="T10" fmla="*/ 0 w 6"/>
                  <a:gd name="T11" fmla="*/ 6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11"/>
                  <a:gd name="T20" fmla="*/ 6 w 6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11">
                    <a:moveTo>
                      <a:pt x="0" y="6"/>
                    </a:moveTo>
                    <a:lnTo>
                      <a:pt x="0" y="11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0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Freeform 143"/>
              <p:cNvSpPr>
                <a:spLocks/>
              </p:cNvSpPr>
              <p:nvPr/>
            </p:nvSpPr>
            <p:spPr bwMode="auto">
              <a:xfrm>
                <a:off x="1899" y="1236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6 h 6"/>
                  <a:gd name="T4" fmla="*/ 0 w 5"/>
                  <a:gd name="T5" fmla="*/ 0 h 6"/>
                  <a:gd name="T6" fmla="*/ 5 w 5"/>
                  <a:gd name="T7" fmla="*/ 0 h 6"/>
                  <a:gd name="T8" fmla="*/ 5 w 5"/>
                  <a:gd name="T9" fmla="*/ 6 h 6"/>
                  <a:gd name="T10" fmla="*/ 5 w 5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"/>
                  <a:gd name="T19" fmla="*/ 0 h 6"/>
                  <a:gd name="T20" fmla="*/ 5 w 5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" h="6">
                    <a:moveTo>
                      <a:pt x="5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Freeform 144"/>
              <p:cNvSpPr>
                <a:spLocks/>
              </p:cNvSpPr>
              <p:nvPr/>
            </p:nvSpPr>
            <p:spPr bwMode="auto">
              <a:xfrm>
                <a:off x="1899" y="1236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6 h 6"/>
                  <a:gd name="T4" fmla="*/ 0 w 5"/>
                  <a:gd name="T5" fmla="*/ 0 h 6"/>
                  <a:gd name="T6" fmla="*/ 5 w 5"/>
                  <a:gd name="T7" fmla="*/ 0 h 6"/>
                  <a:gd name="T8" fmla="*/ 5 w 5"/>
                  <a:gd name="T9" fmla="*/ 6 h 6"/>
                  <a:gd name="T10" fmla="*/ 5 w 5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"/>
                  <a:gd name="T19" fmla="*/ 0 h 6"/>
                  <a:gd name="T20" fmla="*/ 5 w 5"/>
                  <a:gd name="T21" fmla="*/ 6 h 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" h="6">
                    <a:moveTo>
                      <a:pt x="5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Freeform 145"/>
              <p:cNvSpPr>
                <a:spLocks/>
              </p:cNvSpPr>
              <p:nvPr/>
            </p:nvSpPr>
            <p:spPr bwMode="auto">
              <a:xfrm>
                <a:off x="1881" y="1209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0 w 6"/>
                  <a:gd name="T3" fmla="*/ 11 h 11"/>
                  <a:gd name="T4" fmla="*/ 0 w 6"/>
                  <a:gd name="T5" fmla="*/ 0 h 11"/>
                  <a:gd name="T6" fmla="*/ 6 w 6"/>
                  <a:gd name="T7" fmla="*/ 0 h 11"/>
                  <a:gd name="T8" fmla="*/ 6 w 6"/>
                  <a:gd name="T9" fmla="*/ 11 h 11"/>
                  <a:gd name="T10" fmla="*/ 6 w 6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11"/>
                  <a:gd name="T20" fmla="*/ 6 w 6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11">
                    <a:moveTo>
                      <a:pt x="6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Freeform 146"/>
              <p:cNvSpPr>
                <a:spLocks/>
              </p:cNvSpPr>
              <p:nvPr/>
            </p:nvSpPr>
            <p:spPr bwMode="auto">
              <a:xfrm>
                <a:off x="1881" y="1209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0 w 6"/>
                  <a:gd name="T3" fmla="*/ 11 h 11"/>
                  <a:gd name="T4" fmla="*/ 0 w 6"/>
                  <a:gd name="T5" fmla="*/ 0 h 11"/>
                  <a:gd name="T6" fmla="*/ 6 w 6"/>
                  <a:gd name="T7" fmla="*/ 0 h 11"/>
                  <a:gd name="T8" fmla="*/ 6 w 6"/>
                  <a:gd name="T9" fmla="*/ 11 h 11"/>
                  <a:gd name="T10" fmla="*/ 6 w 6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11"/>
                  <a:gd name="T20" fmla="*/ 6 w 6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11">
                    <a:moveTo>
                      <a:pt x="6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1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Freeform 147"/>
              <p:cNvSpPr>
                <a:spLocks/>
              </p:cNvSpPr>
              <p:nvPr/>
            </p:nvSpPr>
            <p:spPr bwMode="auto">
              <a:xfrm>
                <a:off x="1779" y="1164"/>
                <a:ext cx="245" cy="156"/>
              </a:xfrm>
              <a:custGeom>
                <a:avLst/>
                <a:gdLst>
                  <a:gd name="T0" fmla="*/ 245 w 245"/>
                  <a:gd name="T1" fmla="*/ 156 h 156"/>
                  <a:gd name="T2" fmla="*/ 245 w 245"/>
                  <a:gd name="T3" fmla="*/ 0 h 156"/>
                  <a:gd name="T4" fmla="*/ 0 w 245"/>
                  <a:gd name="T5" fmla="*/ 0 h 156"/>
                  <a:gd name="T6" fmla="*/ 0 w 245"/>
                  <a:gd name="T7" fmla="*/ 156 h 156"/>
                  <a:gd name="T8" fmla="*/ 245 w 245"/>
                  <a:gd name="T9" fmla="*/ 156 h 156"/>
                  <a:gd name="T10" fmla="*/ 245 w 245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6"/>
                  <a:gd name="T20" fmla="*/ 245 w 245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6">
                    <a:moveTo>
                      <a:pt x="245" y="156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5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0" name="Text Box 181"/>
            <p:cNvSpPr txBox="1">
              <a:spLocks noChangeArrowheads="1"/>
            </p:cNvSpPr>
            <p:nvPr/>
          </p:nvSpPr>
          <p:spPr bwMode="auto">
            <a:xfrm>
              <a:off x="1424199" y="4578874"/>
              <a:ext cx="839787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PORTUGAL</a:t>
              </a:r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379730" y="2537223"/>
            <a:ext cx="969964" cy="473203"/>
            <a:chOff x="379730" y="2264268"/>
            <a:chExt cx="969964" cy="473203"/>
          </a:xfrm>
        </p:grpSpPr>
        <p:grpSp>
          <p:nvGrpSpPr>
            <p:cNvPr id="38" name="Group 40"/>
            <p:cNvGrpSpPr>
              <a:grpSpLocks/>
            </p:cNvGrpSpPr>
            <p:nvPr/>
          </p:nvGrpSpPr>
          <p:grpSpPr bwMode="auto">
            <a:xfrm>
              <a:off x="671037" y="2264268"/>
              <a:ext cx="387350" cy="249238"/>
              <a:chOff x="522" y="1730"/>
              <a:chExt cx="244" cy="157"/>
            </a:xfrm>
          </p:grpSpPr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522" y="1730"/>
                <a:ext cx="244" cy="157"/>
              </a:xfrm>
              <a:custGeom>
                <a:avLst/>
                <a:gdLst>
                  <a:gd name="T0" fmla="*/ 244 w 244"/>
                  <a:gd name="T1" fmla="*/ 15123 h 151"/>
                  <a:gd name="T2" fmla="*/ 244 w 244"/>
                  <a:gd name="T3" fmla="*/ 0 h 151"/>
                  <a:gd name="T4" fmla="*/ 0 w 244"/>
                  <a:gd name="T5" fmla="*/ 0 h 151"/>
                  <a:gd name="T6" fmla="*/ 0 w 244"/>
                  <a:gd name="T7" fmla="*/ 15123 h 151"/>
                  <a:gd name="T8" fmla="*/ 244 w 244"/>
                  <a:gd name="T9" fmla="*/ 15123 h 151"/>
                  <a:gd name="T10" fmla="*/ 244 w 244"/>
                  <a:gd name="T11" fmla="*/ 15123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1"/>
                  <a:gd name="T20" fmla="*/ 244 w 244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1">
                    <a:moveTo>
                      <a:pt x="244" y="151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244" y="151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522" y="1733"/>
                <a:ext cx="244" cy="154"/>
              </a:xfrm>
              <a:custGeom>
                <a:avLst/>
                <a:gdLst>
                  <a:gd name="T0" fmla="*/ 244 w 244"/>
                  <a:gd name="T1" fmla="*/ 601 h 151"/>
                  <a:gd name="T2" fmla="*/ 95 w 244"/>
                  <a:gd name="T3" fmla="*/ 601 h 151"/>
                  <a:gd name="T4" fmla="*/ 95 w 244"/>
                  <a:gd name="T5" fmla="*/ 0 h 151"/>
                  <a:gd name="T6" fmla="*/ 65 w 244"/>
                  <a:gd name="T7" fmla="*/ 0 h 151"/>
                  <a:gd name="T8" fmla="*/ 65 w 244"/>
                  <a:gd name="T9" fmla="*/ 601 h 151"/>
                  <a:gd name="T10" fmla="*/ 0 w 244"/>
                  <a:gd name="T11" fmla="*/ 601 h 151"/>
                  <a:gd name="T12" fmla="*/ 0 w 244"/>
                  <a:gd name="T13" fmla="*/ 908 h 151"/>
                  <a:gd name="T14" fmla="*/ 65 w 244"/>
                  <a:gd name="T15" fmla="*/ 908 h 151"/>
                  <a:gd name="T16" fmla="*/ 65 w 244"/>
                  <a:gd name="T17" fmla="*/ 1518 h 151"/>
                  <a:gd name="T18" fmla="*/ 95 w 244"/>
                  <a:gd name="T19" fmla="*/ 1518 h 151"/>
                  <a:gd name="T20" fmla="*/ 95 w 244"/>
                  <a:gd name="T21" fmla="*/ 908 h 151"/>
                  <a:gd name="T22" fmla="*/ 244 w 244"/>
                  <a:gd name="T23" fmla="*/ 908 h 151"/>
                  <a:gd name="T24" fmla="*/ 244 w 244"/>
                  <a:gd name="T25" fmla="*/ 601 h 151"/>
                  <a:gd name="T26" fmla="*/ 244 w 244"/>
                  <a:gd name="T27" fmla="*/ 601 h 15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4"/>
                  <a:gd name="T43" fmla="*/ 0 h 151"/>
                  <a:gd name="T44" fmla="*/ 244 w 244"/>
                  <a:gd name="T45" fmla="*/ 151 h 15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4" h="151">
                    <a:moveTo>
                      <a:pt x="244" y="62"/>
                    </a:moveTo>
                    <a:lnTo>
                      <a:pt x="95" y="62"/>
                    </a:lnTo>
                    <a:lnTo>
                      <a:pt x="95" y="0"/>
                    </a:lnTo>
                    <a:lnTo>
                      <a:pt x="65" y="0"/>
                    </a:lnTo>
                    <a:lnTo>
                      <a:pt x="65" y="62"/>
                    </a:lnTo>
                    <a:lnTo>
                      <a:pt x="0" y="62"/>
                    </a:lnTo>
                    <a:lnTo>
                      <a:pt x="0" y="90"/>
                    </a:lnTo>
                    <a:lnTo>
                      <a:pt x="65" y="90"/>
                    </a:lnTo>
                    <a:lnTo>
                      <a:pt x="65" y="151"/>
                    </a:lnTo>
                    <a:lnTo>
                      <a:pt x="95" y="151"/>
                    </a:lnTo>
                    <a:lnTo>
                      <a:pt x="95" y="90"/>
                    </a:lnTo>
                    <a:lnTo>
                      <a:pt x="244" y="90"/>
                    </a:lnTo>
                    <a:lnTo>
                      <a:pt x="244" y="6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522" y="1731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Text Box 169"/>
            <p:cNvSpPr txBox="1">
              <a:spLocks noChangeArrowheads="1"/>
            </p:cNvSpPr>
            <p:nvPr/>
          </p:nvSpPr>
          <p:spPr bwMode="auto">
            <a:xfrm>
              <a:off x="379730" y="2523158"/>
              <a:ext cx="969964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DENMARK</a:t>
              </a: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4754751" y="2538811"/>
            <a:ext cx="930276" cy="471615"/>
            <a:chOff x="4754751" y="2265856"/>
            <a:chExt cx="930276" cy="471615"/>
          </a:xfrm>
        </p:grpSpPr>
        <p:grpSp>
          <p:nvGrpSpPr>
            <p:cNvPr id="57" name="Group 30"/>
            <p:cNvGrpSpPr>
              <a:grpSpLocks/>
            </p:cNvGrpSpPr>
            <p:nvPr/>
          </p:nvGrpSpPr>
          <p:grpSpPr bwMode="auto">
            <a:xfrm>
              <a:off x="5026214" y="2265856"/>
              <a:ext cx="387350" cy="247650"/>
              <a:chOff x="1117" y="2143"/>
              <a:chExt cx="244" cy="156"/>
            </a:xfrm>
          </p:grpSpPr>
          <p:sp>
            <p:nvSpPr>
              <p:cNvPr id="59" name="Freeform 31"/>
              <p:cNvSpPr>
                <a:spLocks/>
              </p:cNvSpPr>
              <p:nvPr/>
            </p:nvSpPr>
            <p:spPr bwMode="auto">
              <a:xfrm>
                <a:off x="1117" y="2143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32"/>
              <p:cNvSpPr>
                <a:spLocks/>
              </p:cNvSpPr>
              <p:nvPr/>
            </p:nvSpPr>
            <p:spPr bwMode="auto">
              <a:xfrm>
                <a:off x="1117" y="2143"/>
                <a:ext cx="244" cy="50"/>
              </a:xfrm>
              <a:custGeom>
                <a:avLst/>
                <a:gdLst>
                  <a:gd name="T0" fmla="*/ 244 w 244"/>
                  <a:gd name="T1" fmla="*/ 50 h 50"/>
                  <a:gd name="T2" fmla="*/ 244 w 244"/>
                  <a:gd name="T3" fmla="*/ 0 h 50"/>
                  <a:gd name="T4" fmla="*/ 0 w 244"/>
                  <a:gd name="T5" fmla="*/ 0 h 50"/>
                  <a:gd name="T6" fmla="*/ 0 w 244"/>
                  <a:gd name="T7" fmla="*/ 50 h 50"/>
                  <a:gd name="T8" fmla="*/ 244 w 244"/>
                  <a:gd name="T9" fmla="*/ 50 h 50"/>
                  <a:gd name="T10" fmla="*/ 244 w 244"/>
                  <a:gd name="T11" fmla="*/ 5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0"/>
                  <a:gd name="T20" fmla="*/ 244 w 244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0">
                    <a:moveTo>
                      <a:pt x="244" y="50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244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33"/>
              <p:cNvSpPr>
                <a:spLocks/>
              </p:cNvSpPr>
              <p:nvPr/>
            </p:nvSpPr>
            <p:spPr bwMode="auto">
              <a:xfrm>
                <a:off x="1117" y="2249"/>
                <a:ext cx="244" cy="50"/>
              </a:xfrm>
              <a:custGeom>
                <a:avLst/>
                <a:gdLst>
                  <a:gd name="T0" fmla="*/ 244 w 244"/>
                  <a:gd name="T1" fmla="*/ 50 h 50"/>
                  <a:gd name="T2" fmla="*/ 244 w 244"/>
                  <a:gd name="T3" fmla="*/ 0 h 50"/>
                  <a:gd name="T4" fmla="*/ 0 w 244"/>
                  <a:gd name="T5" fmla="*/ 0 h 50"/>
                  <a:gd name="T6" fmla="*/ 0 w 244"/>
                  <a:gd name="T7" fmla="*/ 50 h 50"/>
                  <a:gd name="T8" fmla="*/ 244 w 244"/>
                  <a:gd name="T9" fmla="*/ 50 h 50"/>
                  <a:gd name="T10" fmla="*/ 244 w 244"/>
                  <a:gd name="T11" fmla="*/ 5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0"/>
                  <a:gd name="T20" fmla="*/ 244 w 244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0">
                    <a:moveTo>
                      <a:pt x="244" y="50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244" y="50"/>
                    </a:lnTo>
                    <a:close/>
                  </a:path>
                </a:pathLst>
              </a:custGeom>
              <a:solidFill>
                <a:srgbClr val="FFE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34"/>
              <p:cNvSpPr>
                <a:spLocks/>
              </p:cNvSpPr>
              <p:nvPr/>
            </p:nvSpPr>
            <p:spPr bwMode="auto">
              <a:xfrm>
                <a:off x="1117" y="2143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Text Box 172"/>
            <p:cNvSpPr txBox="1">
              <a:spLocks noChangeArrowheads="1"/>
            </p:cNvSpPr>
            <p:nvPr/>
          </p:nvSpPr>
          <p:spPr bwMode="auto">
            <a:xfrm>
              <a:off x="4754751" y="2523158"/>
              <a:ext cx="930276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GERMANY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3690384" y="2538811"/>
            <a:ext cx="708025" cy="471615"/>
            <a:chOff x="3690384" y="2265856"/>
            <a:chExt cx="708025" cy="471615"/>
          </a:xfrm>
        </p:grpSpPr>
        <p:grpSp>
          <p:nvGrpSpPr>
            <p:cNvPr id="50" name="Group 35"/>
            <p:cNvGrpSpPr>
              <a:grpSpLocks/>
            </p:cNvGrpSpPr>
            <p:nvPr/>
          </p:nvGrpSpPr>
          <p:grpSpPr bwMode="auto">
            <a:xfrm>
              <a:off x="3850721" y="2265856"/>
              <a:ext cx="387350" cy="247650"/>
              <a:chOff x="1117" y="1892"/>
              <a:chExt cx="244" cy="156"/>
            </a:xfrm>
          </p:grpSpPr>
          <p:sp>
            <p:nvSpPr>
              <p:cNvPr id="52" name="Freeform 36"/>
              <p:cNvSpPr>
                <a:spLocks/>
              </p:cNvSpPr>
              <p:nvPr/>
            </p:nvSpPr>
            <p:spPr bwMode="auto">
              <a:xfrm>
                <a:off x="1117" y="1892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37"/>
              <p:cNvSpPr>
                <a:spLocks/>
              </p:cNvSpPr>
              <p:nvPr/>
            </p:nvSpPr>
            <p:spPr bwMode="auto">
              <a:xfrm>
                <a:off x="1117" y="1892"/>
                <a:ext cx="77" cy="156"/>
              </a:xfrm>
              <a:custGeom>
                <a:avLst/>
                <a:gdLst>
                  <a:gd name="T0" fmla="*/ 77 w 77"/>
                  <a:gd name="T1" fmla="*/ 156 h 156"/>
                  <a:gd name="T2" fmla="*/ 77 w 77"/>
                  <a:gd name="T3" fmla="*/ 0 h 156"/>
                  <a:gd name="T4" fmla="*/ 0 w 77"/>
                  <a:gd name="T5" fmla="*/ 0 h 156"/>
                  <a:gd name="T6" fmla="*/ 0 w 77"/>
                  <a:gd name="T7" fmla="*/ 156 h 156"/>
                  <a:gd name="T8" fmla="*/ 77 w 77"/>
                  <a:gd name="T9" fmla="*/ 156 h 156"/>
                  <a:gd name="T10" fmla="*/ 77 w 77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7"/>
                  <a:gd name="T19" fmla="*/ 0 h 156"/>
                  <a:gd name="T20" fmla="*/ 77 w 77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7" h="156">
                    <a:moveTo>
                      <a:pt x="77" y="156"/>
                    </a:moveTo>
                    <a:lnTo>
                      <a:pt x="77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38"/>
              <p:cNvSpPr>
                <a:spLocks/>
              </p:cNvSpPr>
              <p:nvPr/>
            </p:nvSpPr>
            <p:spPr bwMode="auto">
              <a:xfrm>
                <a:off x="1277" y="1892"/>
                <a:ext cx="84" cy="156"/>
              </a:xfrm>
              <a:custGeom>
                <a:avLst/>
                <a:gdLst>
                  <a:gd name="T0" fmla="*/ 84 w 84"/>
                  <a:gd name="T1" fmla="*/ 156 h 156"/>
                  <a:gd name="T2" fmla="*/ 84 w 84"/>
                  <a:gd name="T3" fmla="*/ 0 h 156"/>
                  <a:gd name="T4" fmla="*/ 0 w 84"/>
                  <a:gd name="T5" fmla="*/ 0 h 156"/>
                  <a:gd name="T6" fmla="*/ 0 w 84"/>
                  <a:gd name="T7" fmla="*/ 156 h 156"/>
                  <a:gd name="T8" fmla="*/ 84 w 84"/>
                  <a:gd name="T9" fmla="*/ 156 h 156"/>
                  <a:gd name="T10" fmla="*/ 84 w 8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"/>
                  <a:gd name="T19" fmla="*/ 0 h 156"/>
                  <a:gd name="T20" fmla="*/ 84 w 8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" h="156">
                    <a:moveTo>
                      <a:pt x="84" y="156"/>
                    </a:moveTo>
                    <a:lnTo>
                      <a:pt x="8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84" y="156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39"/>
              <p:cNvSpPr>
                <a:spLocks/>
              </p:cNvSpPr>
              <p:nvPr/>
            </p:nvSpPr>
            <p:spPr bwMode="auto">
              <a:xfrm>
                <a:off x="1117" y="1892"/>
                <a:ext cx="244" cy="156"/>
              </a:xfrm>
              <a:custGeom>
                <a:avLst/>
                <a:gdLst>
                  <a:gd name="T0" fmla="*/ 244 w 244"/>
                  <a:gd name="T1" fmla="*/ 156 h 156"/>
                  <a:gd name="T2" fmla="*/ 244 w 244"/>
                  <a:gd name="T3" fmla="*/ 0 h 156"/>
                  <a:gd name="T4" fmla="*/ 0 w 244"/>
                  <a:gd name="T5" fmla="*/ 0 h 156"/>
                  <a:gd name="T6" fmla="*/ 0 w 244"/>
                  <a:gd name="T7" fmla="*/ 156 h 156"/>
                  <a:gd name="T8" fmla="*/ 244 w 244"/>
                  <a:gd name="T9" fmla="*/ 156 h 156"/>
                  <a:gd name="T10" fmla="*/ 244 w 244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Text Box 171"/>
            <p:cNvSpPr txBox="1">
              <a:spLocks noChangeArrowheads="1"/>
            </p:cNvSpPr>
            <p:nvPr/>
          </p:nvSpPr>
          <p:spPr bwMode="auto">
            <a:xfrm>
              <a:off x="3690384" y="2523158"/>
              <a:ext cx="708025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FRANCE</a:t>
              </a:r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2536134" y="2546748"/>
            <a:ext cx="706437" cy="463678"/>
            <a:chOff x="2536134" y="2273793"/>
            <a:chExt cx="706437" cy="463678"/>
          </a:xfrm>
        </p:grpSpPr>
        <p:grpSp>
          <p:nvGrpSpPr>
            <p:cNvPr id="44" name="Group 16"/>
            <p:cNvGrpSpPr>
              <a:grpSpLocks/>
            </p:cNvGrpSpPr>
            <p:nvPr/>
          </p:nvGrpSpPr>
          <p:grpSpPr bwMode="auto">
            <a:xfrm>
              <a:off x="2695677" y="2273793"/>
              <a:ext cx="387350" cy="239713"/>
              <a:chOff x="1117" y="1646"/>
              <a:chExt cx="244" cy="151"/>
            </a:xfrm>
          </p:grpSpPr>
          <p:sp>
            <p:nvSpPr>
              <p:cNvPr id="46" name="Freeform 17"/>
              <p:cNvSpPr>
                <a:spLocks/>
              </p:cNvSpPr>
              <p:nvPr/>
            </p:nvSpPr>
            <p:spPr bwMode="auto">
              <a:xfrm>
                <a:off x="1117" y="1646"/>
                <a:ext cx="244" cy="151"/>
              </a:xfrm>
              <a:custGeom>
                <a:avLst/>
                <a:gdLst>
                  <a:gd name="T0" fmla="*/ 244 w 244"/>
                  <a:gd name="T1" fmla="*/ 151 h 151"/>
                  <a:gd name="T2" fmla="*/ 244 w 244"/>
                  <a:gd name="T3" fmla="*/ 0 h 151"/>
                  <a:gd name="T4" fmla="*/ 0 w 244"/>
                  <a:gd name="T5" fmla="*/ 0 h 151"/>
                  <a:gd name="T6" fmla="*/ 0 w 244"/>
                  <a:gd name="T7" fmla="*/ 151 h 151"/>
                  <a:gd name="T8" fmla="*/ 244 w 244"/>
                  <a:gd name="T9" fmla="*/ 151 h 151"/>
                  <a:gd name="T10" fmla="*/ 244 w 244"/>
                  <a:gd name="T11" fmla="*/ 151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1"/>
                  <a:gd name="T20" fmla="*/ 244 w 244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1">
                    <a:moveTo>
                      <a:pt x="244" y="151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244" y="1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18"/>
              <p:cNvSpPr>
                <a:spLocks/>
              </p:cNvSpPr>
              <p:nvPr/>
            </p:nvSpPr>
            <p:spPr bwMode="auto">
              <a:xfrm>
                <a:off x="1117" y="1646"/>
                <a:ext cx="244" cy="151"/>
              </a:xfrm>
              <a:custGeom>
                <a:avLst/>
                <a:gdLst>
                  <a:gd name="T0" fmla="*/ 244 w 244"/>
                  <a:gd name="T1" fmla="*/ 151 h 151"/>
                  <a:gd name="T2" fmla="*/ 244 w 244"/>
                  <a:gd name="T3" fmla="*/ 0 h 151"/>
                  <a:gd name="T4" fmla="*/ 0 w 244"/>
                  <a:gd name="T5" fmla="*/ 0 h 151"/>
                  <a:gd name="T6" fmla="*/ 0 w 244"/>
                  <a:gd name="T7" fmla="*/ 151 h 151"/>
                  <a:gd name="T8" fmla="*/ 244 w 244"/>
                  <a:gd name="T9" fmla="*/ 151 h 151"/>
                  <a:gd name="T10" fmla="*/ 244 w 244"/>
                  <a:gd name="T11" fmla="*/ 151 h 1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1"/>
                  <a:gd name="T20" fmla="*/ 244 w 244"/>
                  <a:gd name="T21" fmla="*/ 151 h 1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1">
                    <a:moveTo>
                      <a:pt x="244" y="151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244" y="15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1117" y="1646"/>
                <a:ext cx="244" cy="151"/>
              </a:xfrm>
              <a:custGeom>
                <a:avLst/>
                <a:gdLst>
                  <a:gd name="T0" fmla="*/ 244 w 244"/>
                  <a:gd name="T1" fmla="*/ 61 h 151"/>
                  <a:gd name="T2" fmla="*/ 89 w 244"/>
                  <a:gd name="T3" fmla="*/ 61 h 151"/>
                  <a:gd name="T4" fmla="*/ 89 w 244"/>
                  <a:gd name="T5" fmla="*/ 0 h 151"/>
                  <a:gd name="T6" fmla="*/ 59 w 244"/>
                  <a:gd name="T7" fmla="*/ 0 h 151"/>
                  <a:gd name="T8" fmla="*/ 59 w 244"/>
                  <a:gd name="T9" fmla="*/ 61 h 151"/>
                  <a:gd name="T10" fmla="*/ 0 w 244"/>
                  <a:gd name="T11" fmla="*/ 61 h 151"/>
                  <a:gd name="T12" fmla="*/ 0 w 244"/>
                  <a:gd name="T13" fmla="*/ 89 h 151"/>
                  <a:gd name="T14" fmla="*/ 59 w 244"/>
                  <a:gd name="T15" fmla="*/ 89 h 151"/>
                  <a:gd name="T16" fmla="*/ 59 w 244"/>
                  <a:gd name="T17" fmla="*/ 151 h 151"/>
                  <a:gd name="T18" fmla="*/ 89 w 244"/>
                  <a:gd name="T19" fmla="*/ 151 h 151"/>
                  <a:gd name="T20" fmla="*/ 89 w 244"/>
                  <a:gd name="T21" fmla="*/ 89 h 151"/>
                  <a:gd name="T22" fmla="*/ 244 w 244"/>
                  <a:gd name="T23" fmla="*/ 89 h 151"/>
                  <a:gd name="T24" fmla="*/ 244 w 244"/>
                  <a:gd name="T25" fmla="*/ 61 h 151"/>
                  <a:gd name="T26" fmla="*/ 244 w 244"/>
                  <a:gd name="T27" fmla="*/ 61 h 15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4"/>
                  <a:gd name="T43" fmla="*/ 0 h 151"/>
                  <a:gd name="T44" fmla="*/ 244 w 244"/>
                  <a:gd name="T45" fmla="*/ 151 h 15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4" h="151">
                    <a:moveTo>
                      <a:pt x="244" y="61"/>
                    </a:moveTo>
                    <a:lnTo>
                      <a:pt x="89" y="61"/>
                    </a:lnTo>
                    <a:lnTo>
                      <a:pt x="89" y="0"/>
                    </a:lnTo>
                    <a:lnTo>
                      <a:pt x="59" y="0"/>
                    </a:lnTo>
                    <a:lnTo>
                      <a:pt x="59" y="61"/>
                    </a:lnTo>
                    <a:lnTo>
                      <a:pt x="0" y="61"/>
                    </a:lnTo>
                    <a:lnTo>
                      <a:pt x="0" y="89"/>
                    </a:lnTo>
                    <a:lnTo>
                      <a:pt x="59" y="89"/>
                    </a:lnTo>
                    <a:lnTo>
                      <a:pt x="59" y="151"/>
                    </a:lnTo>
                    <a:lnTo>
                      <a:pt x="89" y="151"/>
                    </a:lnTo>
                    <a:lnTo>
                      <a:pt x="89" y="89"/>
                    </a:lnTo>
                    <a:lnTo>
                      <a:pt x="244" y="89"/>
                    </a:lnTo>
                    <a:lnTo>
                      <a:pt x="244" y="61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Text Box 170"/>
            <p:cNvSpPr txBox="1">
              <a:spLocks noChangeArrowheads="1"/>
            </p:cNvSpPr>
            <p:nvPr/>
          </p:nvSpPr>
          <p:spPr bwMode="auto">
            <a:xfrm>
              <a:off x="2536134" y="2523159"/>
              <a:ext cx="706437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FINLAND</a:t>
              </a:r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1500398" y="2535636"/>
            <a:ext cx="687388" cy="474790"/>
            <a:chOff x="1500398" y="2262681"/>
            <a:chExt cx="687388" cy="474790"/>
          </a:xfrm>
        </p:grpSpPr>
        <p:grpSp>
          <p:nvGrpSpPr>
            <p:cNvPr id="282" name="Group 242"/>
            <p:cNvGrpSpPr>
              <a:grpSpLocks/>
            </p:cNvGrpSpPr>
            <p:nvPr/>
          </p:nvGrpSpPr>
          <p:grpSpPr bwMode="auto">
            <a:xfrm>
              <a:off x="1648830" y="2262681"/>
              <a:ext cx="390525" cy="250825"/>
              <a:chOff x="5554" y="2058"/>
              <a:chExt cx="246" cy="158"/>
            </a:xfrm>
          </p:grpSpPr>
          <p:sp>
            <p:nvSpPr>
              <p:cNvPr id="284" name="Freeform 243"/>
              <p:cNvSpPr>
                <a:spLocks/>
              </p:cNvSpPr>
              <p:nvPr/>
            </p:nvSpPr>
            <p:spPr bwMode="auto">
              <a:xfrm>
                <a:off x="5554" y="2058"/>
                <a:ext cx="246" cy="158"/>
              </a:xfrm>
              <a:custGeom>
                <a:avLst/>
                <a:gdLst>
                  <a:gd name="T0" fmla="*/ 0 w 244"/>
                  <a:gd name="T1" fmla="*/ 0 h 156"/>
                  <a:gd name="T2" fmla="*/ 0 w 244"/>
                  <a:gd name="T3" fmla="*/ 687 h 156"/>
                  <a:gd name="T4" fmla="*/ 629 w 244"/>
                  <a:gd name="T5" fmla="*/ 687 h 156"/>
                  <a:gd name="T6" fmla="*/ 629 w 244"/>
                  <a:gd name="T7" fmla="*/ 0 h 156"/>
                  <a:gd name="T8" fmla="*/ 0 w 244"/>
                  <a:gd name="T9" fmla="*/ 0 h 156"/>
                  <a:gd name="T10" fmla="*/ 0 w 244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0" y="0"/>
                    </a:moveTo>
                    <a:lnTo>
                      <a:pt x="0" y="156"/>
                    </a:lnTo>
                    <a:lnTo>
                      <a:pt x="244" y="156"/>
                    </a:lnTo>
                    <a:lnTo>
                      <a:pt x="24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5" name="Freeform 244"/>
              <p:cNvSpPr>
                <a:spLocks/>
              </p:cNvSpPr>
              <p:nvPr/>
            </p:nvSpPr>
            <p:spPr bwMode="auto">
              <a:xfrm>
                <a:off x="5554" y="2162"/>
                <a:ext cx="246" cy="54"/>
              </a:xfrm>
              <a:custGeom>
                <a:avLst/>
                <a:gdLst>
                  <a:gd name="T0" fmla="*/ 0 w 244"/>
                  <a:gd name="T1" fmla="*/ 0 h 45"/>
                  <a:gd name="T2" fmla="*/ 0 w 244"/>
                  <a:gd name="T3" fmla="*/ 2147483647 h 45"/>
                  <a:gd name="T4" fmla="*/ 629 w 244"/>
                  <a:gd name="T5" fmla="*/ 2147483647 h 45"/>
                  <a:gd name="T6" fmla="*/ 629 w 244"/>
                  <a:gd name="T7" fmla="*/ 0 h 45"/>
                  <a:gd name="T8" fmla="*/ 0 w 244"/>
                  <a:gd name="T9" fmla="*/ 0 h 45"/>
                  <a:gd name="T10" fmla="*/ 0 w 244"/>
                  <a:gd name="T11" fmla="*/ 0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45"/>
                  <a:gd name="T20" fmla="*/ 244 w 244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45">
                    <a:moveTo>
                      <a:pt x="0" y="0"/>
                    </a:moveTo>
                    <a:lnTo>
                      <a:pt x="0" y="45"/>
                    </a:lnTo>
                    <a:lnTo>
                      <a:pt x="244" y="45"/>
                    </a:lnTo>
                    <a:lnTo>
                      <a:pt x="24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6" name="Freeform 245"/>
              <p:cNvSpPr>
                <a:spLocks/>
              </p:cNvSpPr>
              <p:nvPr/>
            </p:nvSpPr>
            <p:spPr bwMode="auto">
              <a:xfrm>
                <a:off x="5554" y="2060"/>
                <a:ext cx="246" cy="54"/>
              </a:xfrm>
              <a:custGeom>
                <a:avLst/>
                <a:gdLst>
                  <a:gd name="T0" fmla="*/ 0 w 244"/>
                  <a:gd name="T1" fmla="*/ 0 h 50"/>
                  <a:gd name="T2" fmla="*/ 0 w 244"/>
                  <a:gd name="T3" fmla="*/ 440375 h 50"/>
                  <a:gd name="T4" fmla="*/ 629 w 244"/>
                  <a:gd name="T5" fmla="*/ 440375 h 50"/>
                  <a:gd name="T6" fmla="*/ 629 w 244"/>
                  <a:gd name="T7" fmla="*/ 0 h 50"/>
                  <a:gd name="T8" fmla="*/ 0 w 244"/>
                  <a:gd name="T9" fmla="*/ 0 h 50"/>
                  <a:gd name="T10" fmla="*/ 0 w 244"/>
                  <a:gd name="T11" fmla="*/ 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50"/>
                  <a:gd name="T20" fmla="*/ 244 w 244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50">
                    <a:moveTo>
                      <a:pt x="0" y="0"/>
                    </a:moveTo>
                    <a:lnTo>
                      <a:pt x="0" y="50"/>
                    </a:lnTo>
                    <a:lnTo>
                      <a:pt x="244" y="50"/>
                    </a:lnTo>
                    <a:lnTo>
                      <a:pt x="24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6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7" name="Freeform 246"/>
              <p:cNvSpPr>
                <a:spLocks/>
              </p:cNvSpPr>
              <p:nvPr/>
            </p:nvSpPr>
            <p:spPr bwMode="auto">
              <a:xfrm>
                <a:off x="5554" y="2058"/>
                <a:ext cx="246" cy="158"/>
              </a:xfrm>
              <a:custGeom>
                <a:avLst/>
                <a:gdLst>
                  <a:gd name="T0" fmla="*/ 629 w 244"/>
                  <a:gd name="T1" fmla="*/ 687 h 156"/>
                  <a:gd name="T2" fmla="*/ 629 w 244"/>
                  <a:gd name="T3" fmla="*/ 0 h 156"/>
                  <a:gd name="T4" fmla="*/ 0 w 244"/>
                  <a:gd name="T5" fmla="*/ 0 h 156"/>
                  <a:gd name="T6" fmla="*/ 0 w 244"/>
                  <a:gd name="T7" fmla="*/ 687 h 156"/>
                  <a:gd name="T8" fmla="*/ 629 w 244"/>
                  <a:gd name="T9" fmla="*/ 687 h 156"/>
                  <a:gd name="T10" fmla="*/ 629 w 244"/>
                  <a:gd name="T11" fmla="*/ 687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4"/>
                  <a:gd name="T19" fmla="*/ 0 h 156"/>
                  <a:gd name="T20" fmla="*/ 244 w 244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4" h="156">
                    <a:moveTo>
                      <a:pt x="244" y="156"/>
                    </a:moveTo>
                    <a:lnTo>
                      <a:pt x="244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4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3" name="Text Box 266"/>
            <p:cNvSpPr txBox="1">
              <a:spLocks noChangeArrowheads="1"/>
            </p:cNvSpPr>
            <p:nvPr/>
          </p:nvSpPr>
          <p:spPr bwMode="auto">
            <a:xfrm>
              <a:off x="1500398" y="2523159"/>
              <a:ext cx="687388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ESTONIA</a:t>
              </a:r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509906" y="3917525"/>
            <a:ext cx="709613" cy="463800"/>
            <a:chOff x="509906" y="3644570"/>
            <a:chExt cx="709613" cy="463800"/>
          </a:xfrm>
        </p:grpSpPr>
        <p:graphicFrame>
          <p:nvGraphicFramePr>
            <p:cNvPr id="241" name="Object 252"/>
            <p:cNvGraphicFramePr>
              <a:graphicFrameLocks noChangeAspect="1"/>
            </p:cNvGraphicFramePr>
            <p:nvPr/>
          </p:nvGraphicFramePr>
          <p:xfrm>
            <a:off x="675006" y="3644570"/>
            <a:ext cx="379412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" name="Clip" r:id="rId6" imgW="2835275" imgH="1920875" progId="">
                    <p:embed/>
                  </p:oleObj>
                </mc:Choice>
                <mc:Fallback>
                  <p:oleObj name="Clip" r:id="rId6" imgW="2835275" imgH="1920875" progId="">
                    <p:embed/>
                    <p:pic>
                      <p:nvPicPr>
                        <p:cNvPr id="241" name="Object 2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5006" y="3644570"/>
                          <a:ext cx="379412" cy="247650"/>
                        </a:xfrm>
                        <a:prstGeom prst="rect">
                          <a:avLst/>
                        </a:prstGeom>
                        <a:solidFill>
                          <a:srgbClr val="9F1C36"/>
                        </a:solidFill>
                        <a:ln w="317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2" name="Text Box 262"/>
            <p:cNvSpPr txBox="1">
              <a:spLocks noChangeArrowheads="1"/>
            </p:cNvSpPr>
            <p:nvPr/>
          </p:nvSpPr>
          <p:spPr bwMode="auto">
            <a:xfrm>
              <a:off x="509906" y="3894058"/>
              <a:ext cx="709613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LATVIA</a:t>
              </a: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865877" y="3915937"/>
            <a:ext cx="708025" cy="465388"/>
            <a:chOff x="4865877" y="3642982"/>
            <a:chExt cx="708025" cy="465388"/>
          </a:xfrm>
        </p:grpSpPr>
        <p:grpSp>
          <p:nvGrpSpPr>
            <p:cNvPr id="181" name="Group 148"/>
            <p:cNvGrpSpPr>
              <a:grpSpLocks/>
            </p:cNvGrpSpPr>
            <p:nvPr/>
          </p:nvGrpSpPr>
          <p:grpSpPr bwMode="auto">
            <a:xfrm>
              <a:off x="5025421" y="3642982"/>
              <a:ext cx="388937" cy="249238"/>
              <a:chOff x="1593" y="1394"/>
              <a:chExt cx="245" cy="157"/>
            </a:xfrm>
          </p:grpSpPr>
          <p:sp>
            <p:nvSpPr>
              <p:cNvPr id="183" name="Freeform 149"/>
              <p:cNvSpPr>
                <a:spLocks/>
              </p:cNvSpPr>
              <p:nvPr/>
            </p:nvSpPr>
            <p:spPr bwMode="auto">
              <a:xfrm>
                <a:off x="1593" y="1394"/>
                <a:ext cx="245" cy="157"/>
              </a:xfrm>
              <a:custGeom>
                <a:avLst/>
                <a:gdLst>
                  <a:gd name="T0" fmla="*/ 245 w 245"/>
                  <a:gd name="T1" fmla="*/ 157 h 157"/>
                  <a:gd name="T2" fmla="*/ 245 w 245"/>
                  <a:gd name="T3" fmla="*/ 0 h 157"/>
                  <a:gd name="T4" fmla="*/ 0 w 245"/>
                  <a:gd name="T5" fmla="*/ 0 h 157"/>
                  <a:gd name="T6" fmla="*/ 0 w 245"/>
                  <a:gd name="T7" fmla="*/ 157 h 157"/>
                  <a:gd name="T8" fmla="*/ 245 w 245"/>
                  <a:gd name="T9" fmla="*/ 157 h 157"/>
                  <a:gd name="T10" fmla="*/ 245 w 245"/>
                  <a:gd name="T11" fmla="*/ 15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7"/>
                  <a:gd name="T20" fmla="*/ 245 w 245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7">
                    <a:moveTo>
                      <a:pt x="245" y="157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5" y="15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Freeform 150"/>
              <p:cNvSpPr>
                <a:spLocks/>
              </p:cNvSpPr>
              <p:nvPr/>
            </p:nvSpPr>
            <p:spPr bwMode="auto">
              <a:xfrm>
                <a:off x="1593" y="1394"/>
                <a:ext cx="72" cy="45"/>
              </a:xfrm>
              <a:custGeom>
                <a:avLst/>
                <a:gdLst>
                  <a:gd name="T0" fmla="*/ 72 w 72"/>
                  <a:gd name="T1" fmla="*/ 0 h 45"/>
                  <a:gd name="T2" fmla="*/ 0 w 72"/>
                  <a:gd name="T3" fmla="*/ 0 h 45"/>
                  <a:gd name="T4" fmla="*/ 0 w 72"/>
                  <a:gd name="T5" fmla="*/ 45 h 45"/>
                  <a:gd name="T6" fmla="*/ 72 w 72"/>
                  <a:gd name="T7" fmla="*/ 45 h 45"/>
                  <a:gd name="T8" fmla="*/ 72 w 72"/>
                  <a:gd name="T9" fmla="*/ 0 h 45"/>
                  <a:gd name="T10" fmla="*/ 72 w 72"/>
                  <a:gd name="T11" fmla="*/ 0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45"/>
                  <a:gd name="T20" fmla="*/ 72 w 72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45">
                    <a:moveTo>
                      <a:pt x="72" y="0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72" y="45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Freeform 151"/>
              <p:cNvSpPr>
                <a:spLocks/>
              </p:cNvSpPr>
              <p:nvPr/>
            </p:nvSpPr>
            <p:spPr bwMode="auto">
              <a:xfrm>
                <a:off x="1593" y="1506"/>
                <a:ext cx="72" cy="45"/>
              </a:xfrm>
              <a:custGeom>
                <a:avLst/>
                <a:gdLst>
                  <a:gd name="T0" fmla="*/ 0 w 72"/>
                  <a:gd name="T1" fmla="*/ 0 h 45"/>
                  <a:gd name="T2" fmla="*/ 0 w 72"/>
                  <a:gd name="T3" fmla="*/ 45 h 45"/>
                  <a:gd name="T4" fmla="*/ 72 w 72"/>
                  <a:gd name="T5" fmla="*/ 45 h 45"/>
                  <a:gd name="T6" fmla="*/ 72 w 72"/>
                  <a:gd name="T7" fmla="*/ 0 h 45"/>
                  <a:gd name="T8" fmla="*/ 0 w 72"/>
                  <a:gd name="T9" fmla="*/ 0 h 45"/>
                  <a:gd name="T10" fmla="*/ 0 w 72"/>
                  <a:gd name="T11" fmla="*/ 0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45"/>
                  <a:gd name="T20" fmla="*/ 72 w 72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45">
                    <a:moveTo>
                      <a:pt x="0" y="0"/>
                    </a:moveTo>
                    <a:lnTo>
                      <a:pt x="0" y="45"/>
                    </a:lnTo>
                    <a:lnTo>
                      <a:pt x="72" y="45"/>
                    </a:lnTo>
                    <a:lnTo>
                      <a:pt x="7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Freeform 152"/>
              <p:cNvSpPr>
                <a:spLocks/>
              </p:cNvSpPr>
              <p:nvPr/>
            </p:nvSpPr>
            <p:spPr bwMode="auto">
              <a:xfrm>
                <a:off x="1736" y="1506"/>
                <a:ext cx="102" cy="45"/>
              </a:xfrm>
              <a:custGeom>
                <a:avLst/>
                <a:gdLst>
                  <a:gd name="T0" fmla="*/ 0 w 102"/>
                  <a:gd name="T1" fmla="*/ 45 h 45"/>
                  <a:gd name="T2" fmla="*/ 102 w 102"/>
                  <a:gd name="T3" fmla="*/ 45 h 45"/>
                  <a:gd name="T4" fmla="*/ 102 w 102"/>
                  <a:gd name="T5" fmla="*/ 0 h 45"/>
                  <a:gd name="T6" fmla="*/ 0 w 102"/>
                  <a:gd name="T7" fmla="*/ 0 h 45"/>
                  <a:gd name="T8" fmla="*/ 0 w 102"/>
                  <a:gd name="T9" fmla="*/ 45 h 45"/>
                  <a:gd name="T10" fmla="*/ 0 w 102"/>
                  <a:gd name="T11" fmla="*/ 45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2"/>
                  <a:gd name="T19" fmla="*/ 0 h 45"/>
                  <a:gd name="T20" fmla="*/ 102 w 102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2" h="45">
                    <a:moveTo>
                      <a:pt x="0" y="45"/>
                    </a:moveTo>
                    <a:lnTo>
                      <a:pt x="102" y="45"/>
                    </a:lnTo>
                    <a:lnTo>
                      <a:pt x="102" y="0"/>
                    </a:lnTo>
                    <a:lnTo>
                      <a:pt x="0" y="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Freeform 153"/>
              <p:cNvSpPr>
                <a:spLocks/>
              </p:cNvSpPr>
              <p:nvPr/>
            </p:nvSpPr>
            <p:spPr bwMode="auto">
              <a:xfrm>
                <a:off x="1736" y="1394"/>
                <a:ext cx="102" cy="45"/>
              </a:xfrm>
              <a:custGeom>
                <a:avLst/>
                <a:gdLst>
                  <a:gd name="T0" fmla="*/ 0 w 102"/>
                  <a:gd name="T1" fmla="*/ 0 h 45"/>
                  <a:gd name="T2" fmla="*/ 0 w 102"/>
                  <a:gd name="T3" fmla="*/ 45 h 45"/>
                  <a:gd name="T4" fmla="*/ 102 w 102"/>
                  <a:gd name="T5" fmla="*/ 45 h 45"/>
                  <a:gd name="T6" fmla="*/ 102 w 102"/>
                  <a:gd name="T7" fmla="*/ 0 h 45"/>
                  <a:gd name="T8" fmla="*/ 0 w 102"/>
                  <a:gd name="T9" fmla="*/ 0 h 45"/>
                  <a:gd name="T10" fmla="*/ 0 w 102"/>
                  <a:gd name="T11" fmla="*/ 0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2"/>
                  <a:gd name="T19" fmla="*/ 0 h 45"/>
                  <a:gd name="T20" fmla="*/ 102 w 102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2" h="45">
                    <a:moveTo>
                      <a:pt x="0" y="0"/>
                    </a:moveTo>
                    <a:lnTo>
                      <a:pt x="0" y="45"/>
                    </a:lnTo>
                    <a:lnTo>
                      <a:pt x="102" y="45"/>
                    </a:lnTo>
                    <a:lnTo>
                      <a:pt x="1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Freeform 154"/>
              <p:cNvSpPr>
                <a:spLocks/>
              </p:cNvSpPr>
              <p:nvPr/>
            </p:nvSpPr>
            <p:spPr bwMode="auto">
              <a:xfrm>
                <a:off x="1593" y="1394"/>
                <a:ext cx="245" cy="157"/>
              </a:xfrm>
              <a:custGeom>
                <a:avLst/>
                <a:gdLst>
                  <a:gd name="T0" fmla="*/ 125 w 245"/>
                  <a:gd name="T1" fmla="*/ 157 h 157"/>
                  <a:gd name="T2" fmla="*/ 125 w 245"/>
                  <a:gd name="T3" fmla="*/ 95 h 157"/>
                  <a:gd name="T4" fmla="*/ 245 w 245"/>
                  <a:gd name="T5" fmla="*/ 95 h 157"/>
                  <a:gd name="T6" fmla="*/ 245 w 245"/>
                  <a:gd name="T7" fmla="*/ 62 h 157"/>
                  <a:gd name="T8" fmla="*/ 125 w 245"/>
                  <a:gd name="T9" fmla="*/ 62 h 157"/>
                  <a:gd name="T10" fmla="*/ 125 w 245"/>
                  <a:gd name="T11" fmla="*/ 0 h 157"/>
                  <a:gd name="T12" fmla="*/ 90 w 245"/>
                  <a:gd name="T13" fmla="*/ 0 h 157"/>
                  <a:gd name="T14" fmla="*/ 90 w 245"/>
                  <a:gd name="T15" fmla="*/ 62 h 157"/>
                  <a:gd name="T16" fmla="*/ 0 w 245"/>
                  <a:gd name="T17" fmla="*/ 62 h 157"/>
                  <a:gd name="T18" fmla="*/ 0 w 245"/>
                  <a:gd name="T19" fmla="*/ 95 h 157"/>
                  <a:gd name="T20" fmla="*/ 90 w 245"/>
                  <a:gd name="T21" fmla="*/ 95 h 157"/>
                  <a:gd name="T22" fmla="*/ 90 w 245"/>
                  <a:gd name="T23" fmla="*/ 157 h 157"/>
                  <a:gd name="T24" fmla="*/ 125 w 245"/>
                  <a:gd name="T25" fmla="*/ 157 h 157"/>
                  <a:gd name="T26" fmla="*/ 125 w 245"/>
                  <a:gd name="T27" fmla="*/ 157 h 15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5"/>
                  <a:gd name="T43" fmla="*/ 0 h 157"/>
                  <a:gd name="T44" fmla="*/ 245 w 245"/>
                  <a:gd name="T45" fmla="*/ 157 h 15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5" h="157">
                    <a:moveTo>
                      <a:pt x="125" y="157"/>
                    </a:moveTo>
                    <a:lnTo>
                      <a:pt x="125" y="95"/>
                    </a:lnTo>
                    <a:lnTo>
                      <a:pt x="245" y="95"/>
                    </a:lnTo>
                    <a:lnTo>
                      <a:pt x="245" y="62"/>
                    </a:lnTo>
                    <a:lnTo>
                      <a:pt x="125" y="62"/>
                    </a:lnTo>
                    <a:lnTo>
                      <a:pt x="125" y="0"/>
                    </a:lnTo>
                    <a:lnTo>
                      <a:pt x="90" y="0"/>
                    </a:lnTo>
                    <a:lnTo>
                      <a:pt x="90" y="62"/>
                    </a:lnTo>
                    <a:lnTo>
                      <a:pt x="0" y="62"/>
                    </a:lnTo>
                    <a:lnTo>
                      <a:pt x="0" y="95"/>
                    </a:lnTo>
                    <a:lnTo>
                      <a:pt x="90" y="95"/>
                    </a:lnTo>
                    <a:lnTo>
                      <a:pt x="90" y="157"/>
                    </a:lnTo>
                    <a:lnTo>
                      <a:pt x="125" y="157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Freeform 155"/>
              <p:cNvSpPr>
                <a:spLocks/>
              </p:cNvSpPr>
              <p:nvPr/>
            </p:nvSpPr>
            <p:spPr bwMode="auto">
              <a:xfrm>
                <a:off x="1593" y="1394"/>
                <a:ext cx="245" cy="157"/>
              </a:xfrm>
              <a:custGeom>
                <a:avLst/>
                <a:gdLst>
                  <a:gd name="T0" fmla="*/ 245 w 245"/>
                  <a:gd name="T1" fmla="*/ 157 h 157"/>
                  <a:gd name="T2" fmla="*/ 245 w 245"/>
                  <a:gd name="T3" fmla="*/ 0 h 157"/>
                  <a:gd name="T4" fmla="*/ 0 w 245"/>
                  <a:gd name="T5" fmla="*/ 0 h 157"/>
                  <a:gd name="T6" fmla="*/ 0 w 245"/>
                  <a:gd name="T7" fmla="*/ 157 h 157"/>
                  <a:gd name="T8" fmla="*/ 245 w 245"/>
                  <a:gd name="T9" fmla="*/ 157 h 157"/>
                  <a:gd name="T10" fmla="*/ 245 w 245"/>
                  <a:gd name="T11" fmla="*/ 15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7"/>
                  <a:gd name="T20" fmla="*/ 245 w 245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7">
                    <a:moveTo>
                      <a:pt x="245" y="157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5" y="15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2" name="Text Box 182"/>
            <p:cNvSpPr txBox="1">
              <a:spLocks noChangeArrowheads="1"/>
            </p:cNvSpPr>
            <p:nvPr/>
          </p:nvSpPr>
          <p:spPr bwMode="auto">
            <a:xfrm>
              <a:off x="4865877" y="3894058"/>
              <a:ext cx="708025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NORWAY</a:t>
              </a: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465507" y="3915938"/>
            <a:ext cx="1157778" cy="465387"/>
            <a:chOff x="3465507" y="3642983"/>
            <a:chExt cx="1157778" cy="465387"/>
          </a:xfrm>
        </p:grpSpPr>
        <p:grpSp>
          <p:nvGrpSpPr>
            <p:cNvPr id="191" name="Group 156"/>
            <p:cNvGrpSpPr>
              <a:grpSpLocks/>
            </p:cNvGrpSpPr>
            <p:nvPr/>
          </p:nvGrpSpPr>
          <p:grpSpPr bwMode="auto">
            <a:xfrm>
              <a:off x="3849134" y="3642983"/>
              <a:ext cx="390525" cy="249237"/>
              <a:chOff x="1593" y="1143"/>
              <a:chExt cx="245" cy="157"/>
            </a:xfrm>
          </p:grpSpPr>
          <p:sp>
            <p:nvSpPr>
              <p:cNvPr id="193" name="Freeform 157"/>
              <p:cNvSpPr>
                <a:spLocks/>
              </p:cNvSpPr>
              <p:nvPr/>
            </p:nvSpPr>
            <p:spPr bwMode="auto">
              <a:xfrm>
                <a:off x="1593" y="1143"/>
                <a:ext cx="245" cy="157"/>
              </a:xfrm>
              <a:custGeom>
                <a:avLst/>
                <a:gdLst>
                  <a:gd name="T0" fmla="*/ 245 w 245"/>
                  <a:gd name="T1" fmla="*/ 157 h 157"/>
                  <a:gd name="T2" fmla="*/ 245 w 245"/>
                  <a:gd name="T3" fmla="*/ 0 h 157"/>
                  <a:gd name="T4" fmla="*/ 0 w 245"/>
                  <a:gd name="T5" fmla="*/ 0 h 157"/>
                  <a:gd name="T6" fmla="*/ 0 w 245"/>
                  <a:gd name="T7" fmla="*/ 157 h 157"/>
                  <a:gd name="T8" fmla="*/ 245 w 245"/>
                  <a:gd name="T9" fmla="*/ 157 h 157"/>
                  <a:gd name="T10" fmla="*/ 245 w 245"/>
                  <a:gd name="T11" fmla="*/ 15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7"/>
                  <a:gd name="T20" fmla="*/ 245 w 245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7">
                    <a:moveTo>
                      <a:pt x="245" y="157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5" y="15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" name="Freeform 158"/>
              <p:cNvSpPr>
                <a:spLocks/>
              </p:cNvSpPr>
              <p:nvPr/>
            </p:nvSpPr>
            <p:spPr bwMode="auto">
              <a:xfrm>
                <a:off x="1593" y="1143"/>
                <a:ext cx="245" cy="45"/>
              </a:xfrm>
              <a:custGeom>
                <a:avLst/>
                <a:gdLst>
                  <a:gd name="T0" fmla="*/ 245 w 245"/>
                  <a:gd name="T1" fmla="*/ 45 h 45"/>
                  <a:gd name="T2" fmla="*/ 245 w 245"/>
                  <a:gd name="T3" fmla="*/ 0 h 45"/>
                  <a:gd name="T4" fmla="*/ 0 w 245"/>
                  <a:gd name="T5" fmla="*/ 0 h 45"/>
                  <a:gd name="T6" fmla="*/ 0 w 245"/>
                  <a:gd name="T7" fmla="*/ 45 h 45"/>
                  <a:gd name="T8" fmla="*/ 245 w 245"/>
                  <a:gd name="T9" fmla="*/ 45 h 45"/>
                  <a:gd name="T10" fmla="*/ 245 w 245"/>
                  <a:gd name="T11" fmla="*/ 45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45"/>
                  <a:gd name="T20" fmla="*/ 245 w 245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45">
                    <a:moveTo>
                      <a:pt x="245" y="45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245" y="45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5" name="Freeform 159"/>
              <p:cNvSpPr>
                <a:spLocks/>
              </p:cNvSpPr>
              <p:nvPr/>
            </p:nvSpPr>
            <p:spPr bwMode="auto">
              <a:xfrm>
                <a:off x="1593" y="1249"/>
                <a:ext cx="245" cy="51"/>
              </a:xfrm>
              <a:custGeom>
                <a:avLst/>
                <a:gdLst>
                  <a:gd name="T0" fmla="*/ 245 w 245"/>
                  <a:gd name="T1" fmla="*/ 51 h 51"/>
                  <a:gd name="T2" fmla="*/ 245 w 245"/>
                  <a:gd name="T3" fmla="*/ 0 h 51"/>
                  <a:gd name="T4" fmla="*/ 0 w 245"/>
                  <a:gd name="T5" fmla="*/ 0 h 51"/>
                  <a:gd name="T6" fmla="*/ 0 w 245"/>
                  <a:gd name="T7" fmla="*/ 51 h 51"/>
                  <a:gd name="T8" fmla="*/ 245 w 245"/>
                  <a:gd name="T9" fmla="*/ 51 h 51"/>
                  <a:gd name="T10" fmla="*/ 245 w 245"/>
                  <a:gd name="T11" fmla="*/ 51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51"/>
                  <a:gd name="T20" fmla="*/ 245 w 245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51">
                    <a:moveTo>
                      <a:pt x="245" y="51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245" y="51"/>
                    </a:lnTo>
                    <a:close/>
                  </a:path>
                </a:pathLst>
              </a:custGeom>
              <a:solidFill>
                <a:srgbClr val="0C419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6" name="Freeform 160"/>
              <p:cNvSpPr>
                <a:spLocks/>
              </p:cNvSpPr>
              <p:nvPr/>
            </p:nvSpPr>
            <p:spPr bwMode="auto">
              <a:xfrm>
                <a:off x="1593" y="1143"/>
                <a:ext cx="245" cy="157"/>
              </a:xfrm>
              <a:custGeom>
                <a:avLst/>
                <a:gdLst>
                  <a:gd name="T0" fmla="*/ 245 w 245"/>
                  <a:gd name="T1" fmla="*/ 157 h 157"/>
                  <a:gd name="T2" fmla="*/ 245 w 245"/>
                  <a:gd name="T3" fmla="*/ 0 h 157"/>
                  <a:gd name="T4" fmla="*/ 0 w 245"/>
                  <a:gd name="T5" fmla="*/ 0 h 157"/>
                  <a:gd name="T6" fmla="*/ 0 w 245"/>
                  <a:gd name="T7" fmla="*/ 157 h 157"/>
                  <a:gd name="T8" fmla="*/ 245 w 245"/>
                  <a:gd name="T9" fmla="*/ 157 h 157"/>
                  <a:gd name="T10" fmla="*/ 245 w 245"/>
                  <a:gd name="T11" fmla="*/ 157 h 1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7"/>
                  <a:gd name="T20" fmla="*/ 245 w 245"/>
                  <a:gd name="T21" fmla="*/ 157 h 1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7">
                    <a:moveTo>
                      <a:pt x="245" y="157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245" y="15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2" name="Text Box 183"/>
            <p:cNvSpPr txBox="1">
              <a:spLocks noChangeArrowheads="1"/>
            </p:cNvSpPr>
            <p:nvPr/>
          </p:nvSpPr>
          <p:spPr bwMode="auto">
            <a:xfrm>
              <a:off x="3465507" y="3894058"/>
              <a:ext cx="1157778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THE NETHERLANDS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2338490" y="3917525"/>
            <a:ext cx="1101725" cy="463800"/>
            <a:chOff x="2338490" y="3644570"/>
            <a:chExt cx="1101725" cy="463800"/>
          </a:xfrm>
        </p:grpSpPr>
        <p:grpSp>
          <p:nvGrpSpPr>
            <p:cNvPr id="198" name="Group 161"/>
            <p:cNvGrpSpPr>
              <a:grpSpLocks/>
            </p:cNvGrpSpPr>
            <p:nvPr/>
          </p:nvGrpSpPr>
          <p:grpSpPr bwMode="auto">
            <a:xfrm>
              <a:off x="2694883" y="3644570"/>
              <a:ext cx="388938" cy="247650"/>
              <a:chOff x="1593" y="892"/>
              <a:chExt cx="245" cy="156"/>
            </a:xfrm>
          </p:grpSpPr>
          <p:sp>
            <p:nvSpPr>
              <p:cNvPr id="200" name="Freeform 162"/>
              <p:cNvSpPr>
                <a:spLocks/>
              </p:cNvSpPr>
              <p:nvPr/>
            </p:nvSpPr>
            <p:spPr bwMode="auto">
              <a:xfrm>
                <a:off x="1593" y="892"/>
                <a:ext cx="245" cy="156"/>
              </a:xfrm>
              <a:custGeom>
                <a:avLst/>
                <a:gdLst>
                  <a:gd name="T0" fmla="*/ 245 w 245"/>
                  <a:gd name="T1" fmla="*/ 156 h 156"/>
                  <a:gd name="T2" fmla="*/ 245 w 245"/>
                  <a:gd name="T3" fmla="*/ 0 h 156"/>
                  <a:gd name="T4" fmla="*/ 0 w 245"/>
                  <a:gd name="T5" fmla="*/ 0 h 156"/>
                  <a:gd name="T6" fmla="*/ 0 w 245"/>
                  <a:gd name="T7" fmla="*/ 156 h 156"/>
                  <a:gd name="T8" fmla="*/ 245 w 245"/>
                  <a:gd name="T9" fmla="*/ 156 h 156"/>
                  <a:gd name="T10" fmla="*/ 245 w 245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6"/>
                  <a:gd name="T20" fmla="*/ 245 w 245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6">
                    <a:moveTo>
                      <a:pt x="245" y="156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5" y="1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Freeform 163"/>
              <p:cNvSpPr>
                <a:spLocks/>
              </p:cNvSpPr>
              <p:nvPr/>
            </p:nvSpPr>
            <p:spPr bwMode="auto">
              <a:xfrm>
                <a:off x="1593" y="892"/>
                <a:ext cx="245" cy="50"/>
              </a:xfrm>
              <a:custGeom>
                <a:avLst/>
                <a:gdLst>
                  <a:gd name="T0" fmla="*/ 245 w 245"/>
                  <a:gd name="T1" fmla="*/ 50 h 50"/>
                  <a:gd name="T2" fmla="*/ 245 w 245"/>
                  <a:gd name="T3" fmla="*/ 0 h 50"/>
                  <a:gd name="T4" fmla="*/ 0 w 245"/>
                  <a:gd name="T5" fmla="*/ 0 h 50"/>
                  <a:gd name="T6" fmla="*/ 0 w 245"/>
                  <a:gd name="T7" fmla="*/ 50 h 50"/>
                  <a:gd name="T8" fmla="*/ 245 w 245"/>
                  <a:gd name="T9" fmla="*/ 50 h 50"/>
                  <a:gd name="T10" fmla="*/ 245 w 245"/>
                  <a:gd name="T11" fmla="*/ 5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50"/>
                  <a:gd name="T20" fmla="*/ 245 w 245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50">
                    <a:moveTo>
                      <a:pt x="245" y="50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245" y="5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Freeform 164"/>
              <p:cNvSpPr>
                <a:spLocks/>
              </p:cNvSpPr>
              <p:nvPr/>
            </p:nvSpPr>
            <p:spPr bwMode="auto">
              <a:xfrm>
                <a:off x="1593" y="998"/>
                <a:ext cx="245" cy="50"/>
              </a:xfrm>
              <a:custGeom>
                <a:avLst/>
                <a:gdLst>
                  <a:gd name="T0" fmla="*/ 245 w 245"/>
                  <a:gd name="T1" fmla="*/ 50 h 50"/>
                  <a:gd name="T2" fmla="*/ 245 w 245"/>
                  <a:gd name="T3" fmla="*/ 0 h 50"/>
                  <a:gd name="T4" fmla="*/ 0 w 245"/>
                  <a:gd name="T5" fmla="*/ 0 h 50"/>
                  <a:gd name="T6" fmla="*/ 0 w 245"/>
                  <a:gd name="T7" fmla="*/ 50 h 50"/>
                  <a:gd name="T8" fmla="*/ 245 w 245"/>
                  <a:gd name="T9" fmla="*/ 50 h 50"/>
                  <a:gd name="T10" fmla="*/ 245 w 245"/>
                  <a:gd name="T11" fmla="*/ 5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50"/>
                  <a:gd name="T20" fmla="*/ 245 w 245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50">
                    <a:moveTo>
                      <a:pt x="245" y="50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245" y="50"/>
                    </a:lnTo>
                    <a:close/>
                  </a:path>
                </a:pathLst>
              </a:custGeom>
              <a:solidFill>
                <a:srgbClr val="1D93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3" name="Freeform 165"/>
              <p:cNvSpPr>
                <a:spLocks/>
              </p:cNvSpPr>
              <p:nvPr/>
            </p:nvSpPr>
            <p:spPr bwMode="auto">
              <a:xfrm>
                <a:off x="1593" y="892"/>
                <a:ext cx="245" cy="156"/>
              </a:xfrm>
              <a:custGeom>
                <a:avLst/>
                <a:gdLst>
                  <a:gd name="T0" fmla="*/ 245 w 245"/>
                  <a:gd name="T1" fmla="*/ 156 h 156"/>
                  <a:gd name="T2" fmla="*/ 245 w 245"/>
                  <a:gd name="T3" fmla="*/ 0 h 156"/>
                  <a:gd name="T4" fmla="*/ 0 w 245"/>
                  <a:gd name="T5" fmla="*/ 0 h 156"/>
                  <a:gd name="T6" fmla="*/ 0 w 245"/>
                  <a:gd name="T7" fmla="*/ 156 h 156"/>
                  <a:gd name="T8" fmla="*/ 245 w 245"/>
                  <a:gd name="T9" fmla="*/ 156 h 156"/>
                  <a:gd name="T10" fmla="*/ 245 w 245"/>
                  <a:gd name="T11" fmla="*/ 156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5"/>
                  <a:gd name="T19" fmla="*/ 0 h 156"/>
                  <a:gd name="T20" fmla="*/ 245 w 245"/>
                  <a:gd name="T21" fmla="*/ 156 h 1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5" h="156">
                    <a:moveTo>
                      <a:pt x="245" y="156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45" y="15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9" name="Text Box 184"/>
            <p:cNvSpPr txBox="1">
              <a:spLocks noChangeArrowheads="1"/>
            </p:cNvSpPr>
            <p:nvPr/>
          </p:nvSpPr>
          <p:spPr bwMode="auto">
            <a:xfrm>
              <a:off x="2338490" y="3894057"/>
              <a:ext cx="1101725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LUXEMBOURG</a:t>
              </a: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1374986" y="3917525"/>
            <a:ext cx="938212" cy="463800"/>
            <a:chOff x="1374986" y="3644570"/>
            <a:chExt cx="938212" cy="463800"/>
          </a:xfrm>
        </p:grpSpPr>
        <p:sp>
          <p:nvSpPr>
            <p:cNvPr id="276" name="Text Box 263"/>
            <p:cNvSpPr txBox="1">
              <a:spLocks noChangeArrowheads="1"/>
            </p:cNvSpPr>
            <p:nvPr/>
          </p:nvSpPr>
          <p:spPr bwMode="auto">
            <a:xfrm>
              <a:off x="1374986" y="3894058"/>
              <a:ext cx="938212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800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LITHUANIA</a:t>
              </a:r>
            </a:p>
          </p:txBody>
        </p:sp>
        <p:grpSp>
          <p:nvGrpSpPr>
            <p:cNvPr id="311" name="Group 310"/>
            <p:cNvGrpSpPr/>
            <p:nvPr/>
          </p:nvGrpSpPr>
          <p:grpSpPr>
            <a:xfrm>
              <a:off x="1652799" y="3644570"/>
              <a:ext cx="382587" cy="247650"/>
              <a:chOff x="1151748" y="3787290"/>
              <a:chExt cx="382587" cy="247650"/>
            </a:xfrm>
          </p:grpSpPr>
          <p:grpSp>
            <p:nvGrpSpPr>
              <p:cNvPr id="310" name="Group 309"/>
              <p:cNvGrpSpPr/>
              <p:nvPr/>
            </p:nvGrpSpPr>
            <p:grpSpPr>
              <a:xfrm>
                <a:off x="1151748" y="3787290"/>
                <a:ext cx="382587" cy="247650"/>
                <a:chOff x="731871" y="3787290"/>
                <a:chExt cx="382587" cy="247650"/>
              </a:xfrm>
            </p:grpSpPr>
            <p:sp>
              <p:nvSpPr>
                <p:cNvPr id="278" name="Rectangle 271"/>
                <p:cNvSpPr>
                  <a:spLocks noChangeArrowheads="1"/>
                </p:cNvSpPr>
                <p:nvPr/>
              </p:nvSpPr>
              <p:spPr bwMode="auto">
                <a:xfrm>
                  <a:off x="731871" y="3787290"/>
                  <a:ext cx="382587" cy="82550"/>
                </a:xfrm>
                <a:prstGeom prst="rect">
                  <a:avLst/>
                </a:prstGeom>
                <a:solidFill>
                  <a:srgbClr val="FBAD1D"/>
                </a:solidFill>
                <a:ln w="317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b="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9" name="Rectangle 272"/>
                <p:cNvSpPr>
                  <a:spLocks noChangeArrowheads="1"/>
                </p:cNvSpPr>
                <p:nvPr/>
              </p:nvSpPr>
              <p:spPr bwMode="auto">
                <a:xfrm>
                  <a:off x="731871" y="3869840"/>
                  <a:ext cx="382587" cy="82550"/>
                </a:xfrm>
                <a:prstGeom prst="rect">
                  <a:avLst/>
                </a:prstGeom>
                <a:solidFill>
                  <a:srgbClr val="006635"/>
                </a:solidFill>
                <a:ln w="317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b="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0" name="Rectangle 273"/>
                <p:cNvSpPr>
                  <a:spLocks noChangeArrowheads="1"/>
                </p:cNvSpPr>
                <p:nvPr/>
              </p:nvSpPr>
              <p:spPr bwMode="auto">
                <a:xfrm>
                  <a:off x="731871" y="3952390"/>
                  <a:ext cx="382587" cy="82550"/>
                </a:xfrm>
                <a:prstGeom prst="rect">
                  <a:avLst/>
                </a:prstGeom>
                <a:solidFill>
                  <a:srgbClr val="CE3131"/>
                </a:solidFill>
                <a:ln w="317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b="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7" name="AutoShape 270"/>
              <p:cNvSpPr>
                <a:spLocks noChangeAspect="1" noChangeArrowheads="1" noTextEdit="1"/>
              </p:cNvSpPr>
              <p:nvPr/>
            </p:nvSpPr>
            <p:spPr bwMode="auto">
              <a:xfrm>
                <a:off x="1151748" y="3787290"/>
                <a:ext cx="382587" cy="247650"/>
              </a:xfrm>
              <a:prstGeom prst="rect">
                <a:avLst/>
              </a:prstGeom>
              <a:noFill/>
              <a:ln w="3175" algn="ctr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 b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07" name="Picture 306"/>
          <p:cNvPicPr>
            <a:picLocks noChangeAspect="1"/>
          </p:cNvPicPr>
          <p:nvPr/>
        </p:nvPicPr>
        <p:blipFill rotWithShape="1">
          <a:blip r:embed="rId8"/>
          <a:srcRect r="3217"/>
          <a:stretch/>
        </p:blipFill>
        <p:spPr>
          <a:xfrm>
            <a:off x="136004" y="-14414"/>
            <a:ext cx="656476" cy="6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47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480" y="0"/>
            <a:ext cx="11399520" cy="640079"/>
          </a:xfrm>
        </p:spPr>
        <p:txBody>
          <a:bodyPr/>
          <a:lstStyle/>
          <a:p>
            <a:r>
              <a:rPr lang="en-GB">
                <a:latin typeface="+mn-lt"/>
              </a:rPr>
              <a:t>EUMETSAT mission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6308436" y="1237673"/>
            <a:ext cx="5463956" cy="5164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328254" indent="-32825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spc="-100" baseline="0">
                <a:solidFill>
                  <a:schemeClr val="tx2"/>
                </a:solidFill>
                <a:latin typeface="Bahnschrift Light" panose="020B0502040204020203" pitchFamily="34" charset="0"/>
                <a:ea typeface="Roboto" panose="02000000000000000000" pitchFamily="2" charset="0"/>
                <a:cs typeface="Arial" pitchFamily="34" charset="0"/>
              </a:defRPr>
            </a:lvl1pPr>
            <a:lvl2pPr marL="914423" indent="-35170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spc="-100" baseline="0">
                <a:solidFill>
                  <a:schemeClr val="tx2"/>
                </a:solidFill>
                <a:latin typeface="Bahnschrift Light" panose="020B0502040204020203" pitchFamily="34" charset="0"/>
                <a:ea typeface="Roboto" panose="02000000000000000000" pitchFamily="2" charset="0"/>
                <a:cs typeface="Arial" pitchFamily="34" charset="0"/>
              </a:defRPr>
            </a:lvl2pPr>
            <a:lvl3pPr marL="1406804" indent="-28136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spc="-100" baseline="0">
                <a:solidFill>
                  <a:schemeClr val="tx2"/>
                </a:solidFill>
                <a:latin typeface="Bahnschrift Light" panose="020B0502040204020203" pitchFamily="34" charset="0"/>
                <a:ea typeface="Roboto" panose="02000000000000000000" pitchFamily="2" charset="0"/>
                <a:cs typeface="Arial" pitchFamily="34" charset="0"/>
              </a:defRPr>
            </a:lvl3pPr>
            <a:lvl4pPr marL="1969526" indent="-28136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spc="-100" baseline="0">
                <a:solidFill>
                  <a:schemeClr val="tx2"/>
                </a:solidFill>
                <a:latin typeface="Bahnschrift Light" panose="020B0502040204020203" pitchFamily="34" charset="0"/>
                <a:ea typeface="Roboto" panose="02000000000000000000" pitchFamily="2" charset="0"/>
                <a:cs typeface="Arial" pitchFamily="34" charset="0"/>
              </a:defRPr>
            </a:lvl4pPr>
            <a:lvl5pPr marL="2532248" indent="-28136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spc="-100" baseline="0">
                <a:solidFill>
                  <a:schemeClr val="tx2"/>
                </a:solidFill>
                <a:latin typeface="Bahnschrift Light" panose="020B0502040204020203" pitchFamily="34" charset="0"/>
                <a:ea typeface="Roboto" panose="02000000000000000000" pitchFamily="2" charset="0"/>
                <a:cs typeface="Arial" pitchFamily="34" charset="0"/>
              </a:defRPr>
            </a:lvl5pPr>
            <a:lvl6pPr marL="3094970" indent="-281361" algn="l" rtl="0" eaLnBrk="1" fontAlgn="base" hangingPunct="1">
              <a:spcBef>
                <a:spcPct val="20000"/>
              </a:spcBef>
              <a:spcAft>
                <a:spcPct val="0"/>
              </a:spcAft>
              <a:defRPr sz="2954">
                <a:solidFill>
                  <a:schemeClr val="tx2"/>
                </a:solidFill>
                <a:latin typeface="+mn-lt"/>
              </a:defRPr>
            </a:lvl6pPr>
            <a:lvl7pPr marL="3657691" indent="-281361" algn="l" rtl="0" eaLnBrk="1" fontAlgn="base" hangingPunct="1">
              <a:spcBef>
                <a:spcPct val="20000"/>
              </a:spcBef>
              <a:spcAft>
                <a:spcPct val="0"/>
              </a:spcAft>
              <a:defRPr sz="2954">
                <a:solidFill>
                  <a:schemeClr val="tx2"/>
                </a:solidFill>
                <a:latin typeface="+mn-lt"/>
              </a:defRPr>
            </a:lvl7pPr>
            <a:lvl8pPr marL="4220413" indent="-281361" algn="l" rtl="0" eaLnBrk="1" fontAlgn="base" hangingPunct="1">
              <a:spcBef>
                <a:spcPct val="20000"/>
              </a:spcBef>
              <a:spcAft>
                <a:spcPct val="0"/>
              </a:spcAft>
              <a:defRPr sz="2954">
                <a:solidFill>
                  <a:schemeClr val="tx2"/>
                </a:solidFill>
                <a:latin typeface="+mn-lt"/>
              </a:defRPr>
            </a:lvl8pPr>
            <a:lvl9pPr marL="4783135" indent="-281361" algn="l" rtl="0" eaLnBrk="1" fontAlgn="base" hangingPunct="1">
              <a:spcBef>
                <a:spcPct val="20000"/>
              </a:spcBef>
              <a:spcAft>
                <a:spcPct val="0"/>
              </a:spcAft>
              <a:defRPr sz="2954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b="0" kern="0" dirty="0">
                <a:latin typeface="+mj-lt"/>
              </a:rPr>
              <a:t>Primary objective: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b="0" kern="0" dirty="0">
                <a:latin typeface="Roboto Light" panose="02000000000000000000" pitchFamily="2" charset="0"/>
                <a:ea typeface="Roboto Light" panose="02000000000000000000" pitchFamily="2" charset="0"/>
              </a:rPr>
              <a:t>Establish, maintain and exploit European systems of meteorological satellites.</a:t>
            </a:r>
          </a:p>
          <a:p>
            <a:pPr marL="0" indent="0">
              <a:buFont typeface="Arial" pitchFamily="34" charset="0"/>
              <a:buNone/>
            </a:pPr>
            <a:endParaRPr lang="en-GB" sz="2800" b="0" kern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GB" sz="2800" b="0" kern="0" dirty="0">
                <a:latin typeface="+mj-lt"/>
              </a:rPr>
              <a:t>Further objective: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b="0" kern="0" dirty="0">
                <a:latin typeface="Roboto Light" panose="02000000000000000000" pitchFamily="2" charset="0"/>
                <a:ea typeface="Roboto Light" panose="02000000000000000000" pitchFamily="2" charset="0"/>
              </a:rPr>
              <a:t>Contribute to the operational monitoring of the climate and the detection of global climatic changes.</a:t>
            </a:r>
            <a:endParaRPr lang="en-GB" sz="2000" b="0" kern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217"/>
          <a:stretch/>
        </p:blipFill>
        <p:spPr>
          <a:xfrm>
            <a:off x="136004" y="-14414"/>
            <a:ext cx="656476" cy="6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53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European EO missions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1" y="87283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96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EUMETSAT mission planning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2319427" y="1061998"/>
            <a:ext cx="9696265" cy="3387624"/>
            <a:chOff x="792479" y="640080"/>
            <a:chExt cx="8790448" cy="5459104"/>
          </a:xfrm>
        </p:grpSpPr>
        <p:sp>
          <p:nvSpPr>
            <p:cNvPr id="91" name="Rectangle 90"/>
            <p:cNvSpPr/>
            <p:nvPr/>
          </p:nvSpPr>
          <p:spPr bwMode="auto">
            <a:xfrm>
              <a:off x="792479" y="640080"/>
              <a:ext cx="1313621" cy="5459104"/>
            </a:xfrm>
            <a:prstGeom prst="rect">
              <a:avLst/>
            </a:prstGeom>
            <a:solidFill>
              <a:schemeClr val="tx1">
                <a:lumMod val="95000"/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106100" y="640080"/>
              <a:ext cx="1411688" cy="5459104"/>
            </a:xfrm>
            <a:prstGeom prst="rect">
              <a:avLst/>
            </a:prstGeom>
            <a:solidFill>
              <a:schemeClr val="tx1">
                <a:lumMod val="95000"/>
                <a:alpha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3521606" y="640080"/>
              <a:ext cx="1432041" cy="5459104"/>
            </a:xfrm>
            <a:prstGeom prst="rect">
              <a:avLst/>
            </a:prstGeom>
            <a:solidFill>
              <a:schemeClr val="tx1">
                <a:lumMod val="95000"/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4953649" y="640080"/>
              <a:ext cx="1407113" cy="5459104"/>
            </a:xfrm>
            <a:prstGeom prst="rect">
              <a:avLst/>
            </a:prstGeom>
            <a:solidFill>
              <a:schemeClr val="tx1">
                <a:lumMod val="95000"/>
                <a:alpha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6360761" y="640080"/>
              <a:ext cx="1456977" cy="5459104"/>
            </a:xfrm>
            <a:prstGeom prst="rect">
              <a:avLst/>
            </a:prstGeom>
            <a:solidFill>
              <a:schemeClr val="tx1">
                <a:lumMod val="95000"/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7817738" y="640080"/>
              <a:ext cx="1394543" cy="5459104"/>
            </a:xfrm>
            <a:prstGeom prst="rect">
              <a:avLst/>
            </a:prstGeom>
            <a:solidFill>
              <a:schemeClr val="tx1">
                <a:lumMod val="95000"/>
                <a:alpha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9212281" y="640080"/>
              <a:ext cx="370646" cy="5459104"/>
            </a:xfrm>
            <a:prstGeom prst="rect">
              <a:avLst/>
            </a:prstGeom>
            <a:solidFill>
              <a:schemeClr val="tx1">
                <a:lumMod val="95000"/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63" name="TextBox 62"/>
          <p:cNvSpPr txBox="1"/>
          <p:nvPr userDrawn="1"/>
        </p:nvSpPr>
        <p:spPr>
          <a:xfrm>
            <a:off x="83203" y="859770"/>
            <a:ext cx="14798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MANADATORY PROGRAMME</a:t>
            </a:r>
            <a:endParaRPr lang="en-GB" sz="8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65" name="TextBox 64"/>
          <p:cNvSpPr txBox="1"/>
          <p:nvPr userDrawn="1"/>
        </p:nvSpPr>
        <p:spPr>
          <a:xfrm>
            <a:off x="2267347" y="842898"/>
            <a:ext cx="457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2020</a:t>
            </a:r>
            <a:endParaRPr lang="en-GB" sz="10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3707722" y="842898"/>
            <a:ext cx="457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2025</a:t>
            </a:r>
            <a:endParaRPr lang="en-GB" sz="10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67" name="TextBox 66"/>
          <p:cNvSpPr txBox="1"/>
          <p:nvPr userDrawn="1"/>
        </p:nvSpPr>
        <p:spPr>
          <a:xfrm>
            <a:off x="5277923" y="842898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2030</a:t>
            </a:r>
            <a:endParaRPr lang="en-GB" sz="10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68" name="TextBox 67"/>
          <p:cNvSpPr txBox="1"/>
          <p:nvPr userDrawn="1"/>
        </p:nvSpPr>
        <p:spPr>
          <a:xfrm>
            <a:off x="6842049" y="842898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2035</a:t>
            </a:r>
            <a:endParaRPr lang="en-GB" sz="10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69" name="TextBox 68"/>
          <p:cNvSpPr txBox="1"/>
          <p:nvPr userDrawn="1"/>
        </p:nvSpPr>
        <p:spPr>
          <a:xfrm>
            <a:off x="8404058" y="842898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2040</a:t>
            </a:r>
            <a:endParaRPr lang="en-GB" sz="10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70" name="TextBox 69"/>
          <p:cNvSpPr txBox="1"/>
          <p:nvPr userDrawn="1"/>
        </p:nvSpPr>
        <p:spPr>
          <a:xfrm>
            <a:off x="10002562" y="842898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2045</a:t>
            </a:r>
            <a:endParaRPr lang="en-GB" sz="10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71" name="TextBox 70"/>
          <p:cNvSpPr txBox="1"/>
          <p:nvPr userDrawn="1"/>
        </p:nvSpPr>
        <p:spPr>
          <a:xfrm>
            <a:off x="11528871" y="842898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2050</a:t>
            </a:r>
            <a:endParaRPr lang="en-GB" sz="10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1555890" y="861681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SATELLITE</a:t>
            </a:r>
            <a:endParaRPr lang="en-GB" sz="8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76973" y="1084496"/>
            <a:ext cx="14019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0" dirty="0" err="1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Meteosat</a:t>
            </a:r>
            <a:r>
              <a:rPr lang="en-GB" sz="11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1100" b="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Second Generation (MSG)</a:t>
            </a:r>
            <a:endParaRPr lang="en-GB" sz="1100" dirty="0">
              <a:latin typeface="+mj-lt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81670" y="1840687"/>
            <a:ext cx="14019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0" dirty="0" err="1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Meteosat</a:t>
            </a:r>
            <a:r>
              <a:rPr lang="en-GB" sz="11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 Third </a:t>
            </a:r>
            <a:r>
              <a:rPr lang="en-GB" sz="1100" b="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Generation (</a:t>
            </a:r>
            <a:r>
              <a:rPr lang="en-GB" sz="11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MTG</a:t>
            </a:r>
            <a:r>
              <a:rPr lang="en-GB" sz="1100" b="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GB" sz="1100" dirty="0">
              <a:latin typeface="+mj-lt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295807" y="1853807"/>
            <a:ext cx="950855" cy="953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MTG-I1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MTG-S1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MTG-I2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MTG-I3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MTG-S2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MTG-I4</a:t>
            </a:r>
            <a:endParaRPr lang="en-GB" sz="850" b="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1177674" y="1073263"/>
            <a:ext cx="1068988" cy="791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r">
              <a:lnSpc>
                <a:spcPts val="1200"/>
              </a:lnSpc>
              <a:defRPr/>
            </a:pPr>
            <a:r>
              <a:rPr lang="en-GB" sz="850" b="0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Meteosat-8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Meteosat-9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Meteosat-10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Meteosat-11</a:t>
            </a:r>
            <a:endParaRPr lang="en-GB" sz="850" b="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72495" y="2827503"/>
            <a:ext cx="14019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EUMETSAT Polar System (EPS)</a:t>
            </a:r>
            <a:endParaRPr lang="en-GB" sz="1100" dirty="0">
              <a:latin typeface="+mj-lt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1357781" y="2816173"/>
            <a:ext cx="879706" cy="589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r">
              <a:lnSpc>
                <a:spcPts val="1200"/>
              </a:lnSpc>
              <a:defRPr/>
            </a:pPr>
            <a:r>
              <a:rPr lang="en-GB" sz="850" b="0" dirty="0" err="1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Metop</a:t>
            </a: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-A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err="1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Metop</a:t>
            </a: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-B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err="1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Metop</a:t>
            </a: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-C</a:t>
            </a:r>
            <a:endParaRPr lang="en-GB" sz="850" b="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81671" y="3423602"/>
            <a:ext cx="13972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EUMETSAT Polar System - Second Generation </a:t>
            </a:r>
          </a:p>
          <a:p>
            <a:r>
              <a:rPr lang="en-GB" sz="11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(EPS-SG)</a:t>
            </a:r>
            <a:endParaRPr lang="en-GB" sz="1100" dirty="0">
              <a:latin typeface="+mj-lt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1474446" y="3402492"/>
            <a:ext cx="772216" cy="1031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Metop-SGA1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Metop-SGB1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Metop-SGA2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Metop-SGB2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Metop-SGA3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Metop-SGB3</a:t>
            </a:r>
            <a:endParaRPr lang="en-GB" sz="850" b="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96691" y="4517308"/>
            <a:ext cx="21771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</a:rPr>
              <a:t>OPTIONAL AND COPERNICUS PROGRAMME</a:t>
            </a:r>
            <a:endParaRPr lang="en-GB" sz="800" b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73742" y="4778429"/>
            <a:ext cx="1400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Jason</a:t>
            </a:r>
            <a:endParaRPr lang="en-GB" sz="1100" dirty="0">
              <a:latin typeface="+mj-lt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627937" y="4781769"/>
            <a:ext cx="610796" cy="252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Jason-3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72495" y="5010638"/>
            <a:ext cx="9792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0" dirty="0" smtClean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Copernicus</a:t>
            </a:r>
            <a:endParaRPr lang="en-GB" sz="1100" dirty="0">
              <a:latin typeface="+mj-lt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609264" y="5011171"/>
            <a:ext cx="1636037" cy="1618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Sentinel-3A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Sentinel-3B</a:t>
            </a:r>
            <a:endParaRPr lang="en-GB" sz="850" b="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Sentinel-3C</a:t>
            </a:r>
            <a:endParaRPr lang="en-GB" sz="850" b="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Sentinel-3D</a:t>
            </a:r>
            <a:endParaRPr lang="en-GB" sz="850" b="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Sentinel-6 Michael </a:t>
            </a:r>
            <a:r>
              <a:rPr lang="en-GB" sz="850" b="0" dirty="0" err="1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Freilich</a:t>
            </a:r>
            <a:endParaRPr lang="en-GB" sz="850" b="0" dirty="0" smtClean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Sentinel-6B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Sentinel-6C</a:t>
            </a:r>
            <a:endParaRPr lang="en-GB" sz="850" b="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Sentinel-6 NG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CRISTAL</a:t>
            </a:r>
          </a:p>
          <a:p>
            <a:pPr algn="r">
              <a:lnSpc>
                <a:spcPts val="1200"/>
              </a:lnSpc>
              <a:defRPr/>
            </a:pPr>
            <a:r>
              <a:rPr lang="en-GB" sz="850" b="0" dirty="0" smtClean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CO2M</a:t>
            </a:r>
            <a:endParaRPr lang="en-GB" sz="850" b="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235" name="Straight Connector 234"/>
          <p:cNvCxnSpPr/>
          <p:nvPr/>
        </p:nvCxnSpPr>
        <p:spPr bwMode="auto">
          <a:xfrm>
            <a:off x="224765" y="1074009"/>
            <a:ext cx="11783968" cy="0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 bwMode="auto">
          <a:xfrm>
            <a:off x="224765" y="4455901"/>
            <a:ext cx="11783968" cy="0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3" name="Rounded Rectangle 252"/>
          <p:cNvSpPr/>
          <p:nvPr/>
        </p:nvSpPr>
        <p:spPr>
          <a:xfrm>
            <a:off x="2319426" y="1653449"/>
            <a:ext cx="3990662" cy="72000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accent1">
                  <a:alpha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2319426" y="1502375"/>
            <a:ext cx="3101778" cy="72000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accent1">
                  <a:alpha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2319426" y="1356601"/>
            <a:ext cx="2077020" cy="72000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accent1">
                  <a:alpha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2319426" y="1202878"/>
            <a:ext cx="889626" cy="72000"/>
          </a:xfrm>
          <a:prstGeom prst="roundRect">
            <a:avLst>
              <a:gd name="adj" fmla="val 5000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2319426" y="1924586"/>
            <a:ext cx="3506671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2325995" y="2073723"/>
            <a:ext cx="4044769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2325995" y="2231634"/>
            <a:ext cx="4336660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325996" y="2380772"/>
            <a:ext cx="6656586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3" name="Rounded Rectangle 272"/>
          <p:cNvSpPr/>
          <p:nvPr/>
        </p:nvSpPr>
        <p:spPr>
          <a:xfrm>
            <a:off x="2325995" y="2535531"/>
            <a:ext cx="7199599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4" name="Rounded Rectangle 273"/>
          <p:cNvSpPr/>
          <p:nvPr/>
        </p:nvSpPr>
        <p:spPr>
          <a:xfrm>
            <a:off x="2319425" y="2684670"/>
            <a:ext cx="7639497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5" name="Rounded Rectangle 274"/>
          <p:cNvSpPr/>
          <p:nvPr/>
        </p:nvSpPr>
        <p:spPr>
          <a:xfrm>
            <a:off x="3053742" y="1922437"/>
            <a:ext cx="2772355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6" name="Rounded Rectangle 275"/>
          <p:cNvSpPr/>
          <p:nvPr/>
        </p:nvSpPr>
        <p:spPr>
          <a:xfrm>
            <a:off x="3801167" y="2074732"/>
            <a:ext cx="2569597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7" name="Rounded Rectangle 276"/>
          <p:cNvSpPr/>
          <p:nvPr/>
        </p:nvSpPr>
        <p:spPr>
          <a:xfrm>
            <a:off x="4199078" y="2229201"/>
            <a:ext cx="2463578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8" name="Rounded Rectangle 277"/>
          <p:cNvSpPr/>
          <p:nvPr/>
        </p:nvSpPr>
        <p:spPr>
          <a:xfrm>
            <a:off x="6206252" y="2377898"/>
            <a:ext cx="2776330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9" name="Rounded Rectangle 278"/>
          <p:cNvSpPr/>
          <p:nvPr/>
        </p:nvSpPr>
        <p:spPr>
          <a:xfrm>
            <a:off x="6949374" y="2532545"/>
            <a:ext cx="2576221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0" name="Rounded Rectangle 279"/>
          <p:cNvSpPr/>
          <p:nvPr/>
        </p:nvSpPr>
        <p:spPr>
          <a:xfrm>
            <a:off x="7384026" y="2683034"/>
            <a:ext cx="2574896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81" name="Group 280"/>
          <p:cNvGrpSpPr/>
          <p:nvPr/>
        </p:nvGrpSpPr>
        <p:grpSpPr>
          <a:xfrm>
            <a:off x="2319427" y="4772572"/>
            <a:ext cx="9696265" cy="1830394"/>
            <a:chOff x="792479" y="640080"/>
            <a:chExt cx="8790448" cy="5459104"/>
          </a:xfrm>
        </p:grpSpPr>
        <p:sp>
          <p:nvSpPr>
            <p:cNvPr id="282" name="Rectangle 281"/>
            <p:cNvSpPr/>
            <p:nvPr/>
          </p:nvSpPr>
          <p:spPr bwMode="auto">
            <a:xfrm>
              <a:off x="792479" y="640080"/>
              <a:ext cx="1313621" cy="5459104"/>
            </a:xfrm>
            <a:prstGeom prst="rect">
              <a:avLst/>
            </a:prstGeom>
            <a:solidFill>
              <a:schemeClr val="tx1">
                <a:lumMod val="95000"/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3" name="Rectangle 282"/>
            <p:cNvSpPr/>
            <p:nvPr/>
          </p:nvSpPr>
          <p:spPr bwMode="auto">
            <a:xfrm>
              <a:off x="2106100" y="640080"/>
              <a:ext cx="1411688" cy="5459104"/>
            </a:xfrm>
            <a:prstGeom prst="rect">
              <a:avLst/>
            </a:prstGeom>
            <a:solidFill>
              <a:schemeClr val="tx1">
                <a:lumMod val="95000"/>
                <a:alpha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4" name="Rectangle 283"/>
            <p:cNvSpPr/>
            <p:nvPr/>
          </p:nvSpPr>
          <p:spPr bwMode="auto">
            <a:xfrm>
              <a:off x="3521606" y="640080"/>
              <a:ext cx="1432041" cy="5459104"/>
            </a:xfrm>
            <a:prstGeom prst="rect">
              <a:avLst/>
            </a:prstGeom>
            <a:solidFill>
              <a:schemeClr val="tx1">
                <a:lumMod val="95000"/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5" name="Rectangle 284"/>
            <p:cNvSpPr/>
            <p:nvPr/>
          </p:nvSpPr>
          <p:spPr bwMode="auto">
            <a:xfrm>
              <a:off x="4953649" y="640080"/>
              <a:ext cx="1407113" cy="5459104"/>
            </a:xfrm>
            <a:prstGeom prst="rect">
              <a:avLst/>
            </a:prstGeom>
            <a:solidFill>
              <a:schemeClr val="tx1">
                <a:lumMod val="95000"/>
                <a:alpha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6" name="Rectangle 285"/>
            <p:cNvSpPr/>
            <p:nvPr/>
          </p:nvSpPr>
          <p:spPr bwMode="auto">
            <a:xfrm>
              <a:off x="6360761" y="640080"/>
              <a:ext cx="1456977" cy="5459104"/>
            </a:xfrm>
            <a:prstGeom prst="rect">
              <a:avLst/>
            </a:prstGeom>
            <a:solidFill>
              <a:schemeClr val="tx1">
                <a:lumMod val="95000"/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7" name="Rectangle 286"/>
            <p:cNvSpPr/>
            <p:nvPr/>
          </p:nvSpPr>
          <p:spPr bwMode="auto">
            <a:xfrm>
              <a:off x="7817738" y="640080"/>
              <a:ext cx="1394543" cy="5459104"/>
            </a:xfrm>
            <a:prstGeom prst="rect">
              <a:avLst/>
            </a:prstGeom>
            <a:solidFill>
              <a:schemeClr val="tx1">
                <a:lumMod val="95000"/>
                <a:alpha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8" name="Rectangle 287"/>
            <p:cNvSpPr/>
            <p:nvPr/>
          </p:nvSpPr>
          <p:spPr bwMode="auto">
            <a:xfrm>
              <a:off x="9212281" y="640080"/>
              <a:ext cx="370646" cy="5459104"/>
            </a:xfrm>
            <a:prstGeom prst="rect">
              <a:avLst/>
            </a:prstGeom>
            <a:solidFill>
              <a:schemeClr val="tx1">
                <a:lumMod val="95000"/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</p:grpSp>
      <p:cxnSp>
        <p:nvCxnSpPr>
          <p:cNvPr id="289" name="Straight Connector 288"/>
          <p:cNvCxnSpPr/>
          <p:nvPr/>
        </p:nvCxnSpPr>
        <p:spPr bwMode="auto">
          <a:xfrm>
            <a:off x="224765" y="6608109"/>
            <a:ext cx="11783968" cy="0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 bwMode="auto">
          <a:xfrm>
            <a:off x="224765" y="4767256"/>
            <a:ext cx="11783968" cy="0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1" name="Rounded Rectangle 290"/>
          <p:cNvSpPr/>
          <p:nvPr/>
        </p:nvSpPr>
        <p:spPr>
          <a:xfrm>
            <a:off x="2327712" y="3222561"/>
            <a:ext cx="4581674" cy="72000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2" name="Rounded Rectangle 291"/>
          <p:cNvSpPr/>
          <p:nvPr/>
        </p:nvSpPr>
        <p:spPr>
          <a:xfrm>
            <a:off x="2327712" y="3088656"/>
            <a:ext cx="2365688" cy="72000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3" name="Rounded Rectangle 292"/>
          <p:cNvSpPr/>
          <p:nvPr/>
        </p:nvSpPr>
        <p:spPr>
          <a:xfrm>
            <a:off x="2327712" y="2939808"/>
            <a:ext cx="634022" cy="72000"/>
          </a:xfrm>
          <a:prstGeom prst="roundRect">
            <a:avLst>
              <a:gd name="adj" fmla="val 50000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4" name="Rounded Rectangle 293"/>
          <p:cNvSpPr/>
          <p:nvPr/>
        </p:nvSpPr>
        <p:spPr>
          <a:xfrm>
            <a:off x="2325995" y="3501175"/>
            <a:ext cx="4156047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5" name="Rounded Rectangle 294"/>
          <p:cNvSpPr/>
          <p:nvPr/>
        </p:nvSpPr>
        <p:spPr>
          <a:xfrm>
            <a:off x="2319425" y="3650312"/>
            <a:ext cx="4453997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6" name="Rounded Rectangle 295"/>
          <p:cNvSpPr/>
          <p:nvPr/>
        </p:nvSpPr>
        <p:spPr>
          <a:xfrm>
            <a:off x="2325996" y="3808223"/>
            <a:ext cx="6135500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7" name="Rounded Rectangle 296"/>
          <p:cNvSpPr/>
          <p:nvPr/>
        </p:nvSpPr>
        <p:spPr>
          <a:xfrm>
            <a:off x="2325995" y="3957362"/>
            <a:ext cx="6372586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8" name="Rounded Rectangle 297"/>
          <p:cNvSpPr/>
          <p:nvPr/>
        </p:nvSpPr>
        <p:spPr>
          <a:xfrm>
            <a:off x="2325995" y="4112120"/>
            <a:ext cx="8439155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9" name="Rounded Rectangle 298"/>
          <p:cNvSpPr/>
          <p:nvPr/>
        </p:nvSpPr>
        <p:spPr>
          <a:xfrm>
            <a:off x="2325995" y="4261260"/>
            <a:ext cx="8813063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0" name="Rounded Rectangle 299"/>
          <p:cNvSpPr/>
          <p:nvPr/>
        </p:nvSpPr>
        <p:spPr>
          <a:xfrm>
            <a:off x="3908689" y="3498872"/>
            <a:ext cx="2573354" cy="72000"/>
          </a:xfrm>
          <a:prstGeom prst="roundRect">
            <a:avLst>
              <a:gd name="adj" fmla="val 50000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1" name="Rounded Rectangle 300"/>
          <p:cNvSpPr/>
          <p:nvPr/>
        </p:nvSpPr>
        <p:spPr>
          <a:xfrm>
            <a:off x="4164899" y="3647918"/>
            <a:ext cx="2608523" cy="72000"/>
          </a:xfrm>
          <a:prstGeom prst="roundRect">
            <a:avLst>
              <a:gd name="adj" fmla="val 50000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2" name="Rounded Rectangle 301"/>
          <p:cNvSpPr/>
          <p:nvPr/>
        </p:nvSpPr>
        <p:spPr>
          <a:xfrm>
            <a:off x="5894838" y="3805342"/>
            <a:ext cx="2566657" cy="72461"/>
          </a:xfrm>
          <a:prstGeom prst="roundRect">
            <a:avLst>
              <a:gd name="adj" fmla="val 50000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3" name="Rounded Rectangle 302"/>
          <p:cNvSpPr/>
          <p:nvPr/>
        </p:nvSpPr>
        <p:spPr>
          <a:xfrm>
            <a:off x="6110153" y="3953324"/>
            <a:ext cx="2588428" cy="72000"/>
          </a:xfrm>
          <a:prstGeom prst="roundRect">
            <a:avLst>
              <a:gd name="adj" fmla="val 50000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8191796" y="4112428"/>
            <a:ext cx="2573354" cy="72000"/>
          </a:xfrm>
          <a:prstGeom prst="roundRect">
            <a:avLst>
              <a:gd name="adj" fmla="val 50000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5" name="Rounded Rectangle 304"/>
          <p:cNvSpPr/>
          <p:nvPr/>
        </p:nvSpPr>
        <p:spPr>
          <a:xfrm>
            <a:off x="8523836" y="4263151"/>
            <a:ext cx="2615222" cy="72000"/>
          </a:xfrm>
          <a:prstGeom prst="roundRect">
            <a:avLst>
              <a:gd name="adj" fmla="val 50000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6" name="Rounded Rectangle 305"/>
          <p:cNvSpPr/>
          <p:nvPr/>
        </p:nvSpPr>
        <p:spPr>
          <a:xfrm>
            <a:off x="2319425" y="4880781"/>
            <a:ext cx="1866528" cy="72000"/>
          </a:xfrm>
          <a:prstGeom prst="roundRect">
            <a:avLst>
              <a:gd name="adj" fmla="val 50000"/>
            </a:avLst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7" name="Rounded Rectangle 306"/>
          <p:cNvSpPr/>
          <p:nvPr/>
        </p:nvSpPr>
        <p:spPr>
          <a:xfrm>
            <a:off x="2319426" y="5110726"/>
            <a:ext cx="2045561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8" name="Rounded Rectangle 307"/>
          <p:cNvSpPr/>
          <p:nvPr/>
        </p:nvSpPr>
        <p:spPr>
          <a:xfrm>
            <a:off x="2319426" y="5259864"/>
            <a:ext cx="2852776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2319426" y="5417775"/>
            <a:ext cx="3649948" cy="71163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2319425" y="5566913"/>
            <a:ext cx="3649948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1" name="Rounded Rectangle 310"/>
          <p:cNvSpPr/>
          <p:nvPr/>
        </p:nvSpPr>
        <p:spPr>
          <a:xfrm>
            <a:off x="2319425" y="5721671"/>
            <a:ext cx="2544629" cy="72883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2" name="Rounded Rectangle 311"/>
          <p:cNvSpPr/>
          <p:nvPr/>
        </p:nvSpPr>
        <p:spPr>
          <a:xfrm>
            <a:off x="2319426" y="5870811"/>
            <a:ext cx="4510755" cy="72151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3" name="Rounded Rectangle 312"/>
          <p:cNvSpPr/>
          <p:nvPr/>
        </p:nvSpPr>
        <p:spPr>
          <a:xfrm>
            <a:off x="2324985" y="5110460"/>
            <a:ext cx="2040002" cy="72000"/>
          </a:xfrm>
          <a:prstGeom prst="roundRect">
            <a:avLst>
              <a:gd name="adj" fmla="val 50000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4" name="Rounded Rectangle 313"/>
          <p:cNvSpPr/>
          <p:nvPr/>
        </p:nvSpPr>
        <p:spPr>
          <a:xfrm>
            <a:off x="2324983" y="5260959"/>
            <a:ext cx="2847219" cy="72000"/>
          </a:xfrm>
          <a:prstGeom prst="roundRect">
            <a:avLst>
              <a:gd name="adj" fmla="val 50000"/>
            </a:avLst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5" name="Rounded Rectangle 314"/>
          <p:cNvSpPr/>
          <p:nvPr/>
        </p:nvSpPr>
        <p:spPr>
          <a:xfrm>
            <a:off x="3214611" y="5424368"/>
            <a:ext cx="2754762" cy="72000"/>
          </a:xfrm>
          <a:prstGeom prst="roundRect">
            <a:avLst>
              <a:gd name="adj" fmla="val 50000"/>
            </a:avLst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6" name="Rounded Rectangle 315"/>
          <p:cNvSpPr/>
          <p:nvPr/>
        </p:nvSpPr>
        <p:spPr>
          <a:xfrm>
            <a:off x="3214611" y="5567914"/>
            <a:ext cx="2754762" cy="72000"/>
          </a:xfrm>
          <a:prstGeom prst="roundRect">
            <a:avLst>
              <a:gd name="adj" fmla="val 50000"/>
            </a:avLst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7" name="Rounded Rectangle 316"/>
          <p:cNvSpPr/>
          <p:nvPr/>
        </p:nvSpPr>
        <p:spPr>
          <a:xfrm>
            <a:off x="2324983" y="5720429"/>
            <a:ext cx="2539071" cy="72000"/>
          </a:xfrm>
          <a:prstGeom prst="roundRect">
            <a:avLst>
              <a:gd name="adj" fmla="val 50000"/>
            </a:avLst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8" name="Rounded Rectangle 317"/>
          <p:cNvSpPr/>
          <p:nvPr/>
        </p:nvSpPr>
        <p:spPr>
          <a:xfrm>
            <a:off x="4092308" y="5868686"/>
            <a:ext cx="2737873" cy="72000"/>
          </a:xfrm>
          <a:prstGeom prst="roundRect">
            <a:avLst>
              <a:gd name="adj" fmla="val 50000"/>
            </a:avLst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3" name="Rounded Rectangle 322"/>
          <p:cNvSpPr/>
          <p:nvPr/>
        </p:nvSpPr>
        <p:spPr>
          <a:xfrm>
            <a:off x="2325995" y="6010560"/>
            <a:ext cx="6480363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4" name="Rounded Rectangle 323"/>
          <p:cNvSpPr/>
          <p:nvPr/>
        </p:nvSpPr>
        <p:spPr>
          <a:xfrm>
            <a:off x="2325995" y="6159699"/>
            <a:ext cx="8369268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5" name="Rounded Rectangle 324"/>
          <p:cNvSpPr/>
          <p:nvPr/>
        </p:nvSpPr>
        <p:spPr>
          <a:xfrm>
            <a:off x="2325995" y="6314456"/>
            <a:ext cx="5726662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6" name="Rounded Rectangle 325"/>
          <p:cNvSpPr/>
          <p:nvPr/>
        </p:nvSpPr>
        <p:spPr>
          <a:xfrm>
            <a:off x="2325996" y="6463595"/>
            <a:ext cx="5018821" cy="72000"/>
          </a:xfrm>
          <a:prstGeom prst="roundRect">
            <a:avLst>
              <a:gd name="adj" fmla="val 50000"/>
            </a:avLst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7" name="Rounded Rectangle 326"/>
          <p:cNvSpPr/>
          <p:nvPr/>
        </p:nvSpPr>
        <p:spPr>
          <a:xfrm>
            <a:off x="5659849" y="6009723"/>
            <a:ext cx="3146509" cy="72000"/>
          </a:xfrm>
          <a:prstGeom prst="roundRect">
            <a:avLst>
              <a:gd name="adj" fmla="val 50000"/>
            </a:avLst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8" name="Rounded Rectangle 327"/>
          <p:cNvSpPr/>
          <p:nvPr/>
        </p:nvSpPr>
        <p:spPr>
          <a:xfrm>
            <a:off x="4167418" y="6465874"/>
            <a:ext cx="3173393" cy="72000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accent3">
                  <a:alpha val="60000"/>
                </a:schemeClr>
              </a:gs>
              <a:gs pos="100000">
                <a:schemeClr val="accent3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9" name="Rounded Rectangle 328"/>
          <p:cNvSpPr/>
          <p:nvPr/>
        </p:nvSpPr>
        <p:spPr>
          <a:xfrm>
            <a:off x="7103330" y="6162953"/>
            <a:ext cx="3788123" cy="72000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accent3">
                  <a:alpha val="60000"/>
                </a:schemeClr>
              </a:gs>
              <a:gs pos="100000">
                <a:schemeClr val="accent3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30" name="Rounded Rectangle 329"/>
          <p:cNvSpPr/>
          <p:nvPr/>
        </p:nvSpPr>
        <p:spPr>
          <a:xfrm>
            <a:off x="4927903" y="6314958"/>
            <a:ext cx="3181768" cy="72000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accent3">
                  <a:alpha val="60000"/>
                </a:schemeClr>
              </a:gs>
              <a:gs pos="100000">
                <a:schemeClr val="accent3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>
              <a:defRPr/>
            </a:pPr>
            <a:endParaRPr lang="en-GB" b="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"/>
          <a:srcRect r="3217"/>
          <a:stretch/>
        </p:blipFill>
        <p:spPr>
          <a:xfrm>
            <a:off x="136004" y="-14414"/>
            <a:ext cx="656476" cy="6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26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Introduction to EUMETASAT.</a:t>
            </a:r>
          </a:p>
          <a:p>
            <a:r>
              <a:rPr lang="en-GB" sz="2800" b="1" dirty="0">
                <a:solidFill>
                  <a:schemeClr val="accent6">
                    <a:lumMod val="10000"/>
                  </a:schemeClr>
                </a:solidFill>
              </a:rPr>
              <a:t>The EO processing </a:t>
            </a:r>
            <a:r>
              <a:rPr lang="en-GB" sz="2800" b="1" dirty="0" smtClean="0">
                <a:solidFill>
                  <a:schemeClr val="accent6">
                    <a:lumMod val="10000"/>
                  </a:schemeClr>
                </a:solidFill>
              </a:rPr>
              <a:t>chain, </a:t>
            </a:r>
            <a:r>
              <a:rPr lang="en-GB" sz="2800" b="1" dirty="0" err="1" smtClean="0">
                <a:solidFill>
                  <a:schemeClr val="accent6">
                    <a:lumMod val="10000"/>
                  </a:schemeClr>
                </a:solidFill>
              </a:rPr>
              <a:t>scatterometry</a:t>
            </a:r>
            <a:r>
              <a:rPr lang="en-GB" sz="2800" b="1" dirty="0" smtClean="0">
                <a:solidFill>
                  <a:schemeClr val="accent6">
                    <a:lumMod val="10000"/>
                  </a:schemeClr>
                </a:solidFill>
              </a:rPr>
              <a:t> as an </a:t>
            </a:r>
            <a:r>
              <a:rPr lang="en-GB" sz="2800" b="1" dirty="0">
                <a:solidFill>
                  <a:schemeClr val="accent6">
                    <a:lumMod val="10000"/>
                  </a:schemeClr>
                </a:solidFill>
              </a:rPr>
              <a:t>example.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How </a:t>
            </a:r>
            <a:r>
              <a:rPr lang="en-GB" sz="2800" dirty="0">
                <a:solidFill>
                  <a:schemeClr val="bg1"/>
                </a:solidFill>
              </a:rPr>
              <a:t>we use Julia in my team.</a:t>
            </a:r>
          </a:p>
          <a:p>
            <a:r>
              <a:rPr lang="en-GB" sz="2800" dirty="0">
                <a:solidFill>
                  <a:schemeClr val="bg1"/>
                </a:solidFill>
              </a:rPr>
              <a:t>My personal view on Julia for EO processing.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217"/>
          <a:stretch/>
        </p:blipFill>
        <p:spPr>
          <a:xfrm>
            <a:off x="136004" y="-14414"/>
            <a:ext cx="656476" cy="6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8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SCATterometer</a:t>
            </a:r>
            <a:r>
              <a:rPr lang="en-GB" dirty="0"/>
              <a:t> (ASCAT</a:t>
            </a:r>
            <a:r>
              <a:rPr lang="en-GB" dirty="0" smtClean="0"/>
              <a:t>) - METOP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2" descr="Advanced SCATterometer (ASCAT) | EUMETS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28" y="1139429"/>
            <a:ext cx="6602672" cy="4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81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Programmes Template">
  <a:themeElements>
    <a:clrScheme name="EUMETSAT 2021 Colours">
      <a:dk1>
        <a:srgbClr val="FFFFFF"/>
      </a:dk1>
      <a:lt1>
        <a:srgbClr val="00205B"/>
      </a:lt1>
      <a:dk2>
        <a:srgbClr val="38484E"/>
      </a:dk2>
      <a:lt2>
        <a:srgbClr val="5B7F95"/>
      </a:lt2>
      <a:accent1>
        <a:srgbClr val="00B5E2"/>
      </a:accent1>
      <a:accent2>
        <a:srgbClr val="EAAA00"/>
      </a:accent2>
      <a:accent3>
        <a:srgbClr val="00B2A9"/>
      </a:accent3>
      <a:accent4>
        <a:srgbClr val="FE5000"/>
      </a:accent4>
      <a:accent5>
        <a:srgbClr val="7C7FAB"/>
      </a:accent5>
      <a:accent6>
        <a:srgbClr val="D6D2C4"/>
      </a:accent6>
      <a:hlink>
        <a:srgbClr val="C5B9AC"/>
      </a:hlink>
      <a:folHlink>
        <a:srgbClr val="968C83"/>
      </a:folHlink>
    </a:clrScheme>
    <a:fontScheme name="EUMETSAT">
      <a:majorFont>
        <a:latin typeface="Bahnschrift SemiLigh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9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9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b="0" kern="100" spc="-100" dirty="0" err="1" smtClean="0">
            <a:solidFill>
              <a:schemeClr val="tx2"/>
            </a:solidFill>
            <a:latin typeface="Bahnschrift Light" panose="020B0502040204020203" pitchFamily="34" charset="0"/>
            <a:ea typeface="Roboto" panose="02000000000000000000" pitchFamily="2" charset="0"/>
          </a:defRPr>
        </a:defPPr>
      </a:lstStyle>
    </a:txDef>
  </a:objectDefaults>
  <a:extraClrSchemeLst>
    <a:extraClrScheme>
      <a:clrScheme name="1_EUM_template_v03 1">
        <a:dk1>
          <a:srgbClr val="002569"/>
        </a:dk1>
        <a:lt1>
          <a:srgbClr val="FFFFFF"/>
        </a:lt1>
        <a:dk2>
          <a:srgbClr val="002569"/>
        </a:dk2>
        <a:lt2>
          <a:srgbClr val="5F758D"/>
        </a:lt2>
        <a:accent1>
          <a:srgbClr val="FF9A00"/>
        </a:accent1>
        <a:accent2>
          <a:srgbClr val="9F2D20"/>
        </a:accent2>
        <a:accent3>
          <a:srgbClr val="FFFFFF"/>
        </a:accent3>
        <a:accent4>
          <a:srgbClr val="001E59"/>
        </a:accent4>
        <a:accent5>
          <a:srgbClr val="FFCAAA"/>
        </a:accent5>
        <a:accent6>
          <a:srgbClr val="90281C"/>
        </a:accent6>
        <a:hlink>
          <a:srgbClr val="7498C0"/>
        </a:hlink>
        <a:folHlink>
          <a:srgbClr val="9294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UM_template_v03 2">
        <a:dk1>
          <a:srgbClr val="002569"/>
        </a:dk1>
        <a:lt1>
          <a:srgbClr val="FFFFFF"/>
        </a:lt1>
        <a:dk2>
          <a:srgbClr val="002569"/>
        </a:dk2>
        <a:lt2>
          <a:srgbClr val="5F758D"/>
        </a:lt2>
        <a:accent1>
          <a:srgbClr val="F6D0A9"/>
        </a:accent1>
        <a:accent2>
          <a:srgbClr val="EBCAE3"/>
        </a:accent2>
        <a:accent3>
          <a:srgbClr val="FFFFFF"/>
        </a:accent3>
        <a:accent4>
          <a:srgbClr val="001E59"/>
        </a:accent4>
        <a:accent5>
          <a:srgbClr val="FAE4D1"/>
        </a:accent5>
        <a:accent6>
          <a:srgbClr val="D5B7CE"/>
        </a:accent6>
        <a:hlink>
          <a:srgbClr val="4E2029"/>
        </a:hlink>
        <a:folHlink>
          <a:srgbClr val="423B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UM_template_v03 3">
        <a:dk1>
          <a:srgbClr val="002569"/>
        </a:dk1>
        <a:lt1>
          <a:srgbClr val="FFFFFF"/>
        </a:lt1>
        <a:dk2>
          <a:srgbClr val="002569"/>
        </a:dk2>
        <a:lt2>
          <a:srgbClr val="5F758D"/>
        </a:lt2>
        <a:accent1>
          <a:srgbClr val="5B97B1"/>
        </a:accent1>
        <a:accent2>
          <a:srgbClr val="F39600"/>
        </a:accent2>
        <a:accent3>
          <a:srgbClr val="FFFFFF"/>
        </a:accent3>
        <a:accent4>
          <a:srgbClr val="001E59"/>
        </a:accent4>
        <a:accent5>
          <a:srgbClr val="B5C9D5"/>
        </a:accent5>
        <a:accent6>
          <a:srgbClr val="DC8700"/>
        </a:accent6>
        <a:hlink>
          <a:srgbClr val="FFE4AE"/>
        </a:hlink>
        <a:folHlink>
          <a:srgbClr val="002A3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UM_template_v03 4">
        <a:dk1>
          <a:srgbClr val="002569"/>
        </a:dk1>
        <a:lt1>
          <a:srgbClr val="FFFFFF"/>
        </a:lt1>
        <a:dk2>
          <a:srgbClr val="002569"/>
        </a:dk2>
        <a:lt2>
          <a:srgbClr val="5F758D"/>
        </a:lt2>
        <a:accent1>
          <a:srgbClr val="003F80"/>
        </a:accent1>
        <a:accent2>
          <a:srgbClr val="BDD7EE"/>
        </a:accent2>
        <a:accent3>
          <a:srgbClr val="FFFFFF"/>
        </a:accent3>
        <a:accent4>
          <a:srgbClr val="001E59"/>
        </a:accent4>
        <a:accent5>
          <a:srgbClr val="AAAFC0"/>
        </a:accent5>
        <a:accent6>
          <a:srgbClr val="ABC3D8"/>
        </a:accent6>
        <a:hlink>
          <a:srgbClr val="FFD350"/>
        </a:hlink>
        <a:folHlink>
          <a:srgbClr val="EB6F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UM_template_v03 5">
        <a:dk1>
          <a:srgbClr val="002569"/>
        </a:dk1>
        <a:lt1>
          <a:srgbClr val="FFFFFF"/>
        </a:lt1>
        <a:dk2>
          <a:srgbClr val="002569"/>
        </a:dk2>
        <a:lt2>
          <a:srgbClr val="5F758D"/>
        </a:lt2>
        <a:accent1>
          <a:srgbClr val="C75B12"/>
        </a:accent1>
        <a:accent2>
          <a:srgbClr val="003359"/>
        </a:accent2>
        <a:accent3>
          <a:srgbClr val="FFFFFF"/>
        </a:accent3>
        <a:accent4>
          <a:srgbClr val="001E59"/>
        </a:accent4>
        <a:accent5>
          <a:srgbClr val="E0B5AA"/>
        </a:accent5>
        <a:accent6>
          <a:srgbClr val="002D50"/>
        </a:accent6>
        <a:hlink>
          <a:srgbClr val="92A2BD"/>
        </a:hlink>
        <a:folHlink>
          <a:srgbClr val="C7B37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 Landscape Template (Programmes)" id="{96745099-B8B5-493A-960A-EEAE97F9475A}" vid="{CE508AB9-3B00-4A2D-AF5F-5B8FF2D6E7E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Landscape Template (Programmes)</Template>
  <TotalTime>1399</TotalTime>
  <Words>872</Words>
  <Application>Microsoft Office PowerPoint</Application>
  <PresentationFormat>Widescreen</PresentationFormat>
  <Paragraphs>212</Paragraphs>
  <Slides>30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Arial</vt:lpstr>
      <vt:lpstr>Bahnschrift Light</vt:lpstr>
      <vt:lpstr>Bahnschrift SemiBold</vt:lpstr>
      <vt:lpstr>Bahnschrift SemiLight</vt:lpstr>
      <vt:lpstr>Calibri</vt:lpstr>
      <vt:lpstr>Calibri Light</vt:lpstr>
      <vt:lpstr>Cambria Math</vt:lpstr>
      <vt:lpstr>Century Gothic</vt:lpstr>
      <vt:lpstr>Helvetica</vt:lpstr>
      <vt:lpstr>Roboto</vt:lpstr>
      <vt:lpstr>Roboto Light</vt:lpstr>
      <vt:lpstr>Roboto Medium</vt:lpstr>
      <vt:lpstr>Tahoma</vt:lpstr>
      <vt:lpstr>Times New Roman</vt:lpstr>
      <vt:lpstr>3_Programmes Template</vt:lpstr>
      <vt:lpstr>Clip</vt:lpstr>
      <vt:lpstr>PowerPoint Presentation</vt:lpstr>
      <vt:lpstr>Agenda</vt:lpstr>
      <vt:lpstr>Agenda</vt:lpstr>
      <vt:lpstr>An intergovernmental organisation with 30 member states</vt:lpstr>
      <vt:lpstr>EUMETSAT mission</vt:lpstr>
      <vt:lpstr>European EO missions</vt:lpstr>
      <vt:lpstr>EUMETSAT mission planning</vt:lpstr>
      <vt:lpstr>Agenda</vt:lpstr>
      <vt:lpstr>Advanced SCATterometer (ASCAT) - METOP</vt:lpstr>
      <vt:lpstr>Scatterometer (SCA) – METOP Second Generation</vt:lpstr>
      <vt:lpstr>Side looking radar</vt:lpstr>
      <vt:lpstr>Data Processing Levels</vt:lpstr>
      <vt:lpstr>Overview of processing chain</vt:lpstr>
      <vt:lpstr>Level 0 – Instrument data</vt:lpstr>
      <vt:lpstr>Level 1 – Geolocated backscatter</vt:lpstr>
      <vt:lpstr>Level 1 processing</vt:lpstr>
      <vt:lpstr>SZF Makie demo</vt:lpstr>
      <vt:lpstr>SZR Makie demo</vt:lpstr>
      <vt:lpstr>Level 2 – Winds Geophysical  model (KNMI)</vt:lpstr>
      <vt:lpstr>Level 2 – Processing Wind</vt:lpstr>
      <vt:lpstr>Winds Makie demo</vt:lpstr>
      <vt:lpstr>Soil moisture Makie demo</vt:lpstr>
      <vt:lpstr>Beyond level 2</vt:lpstr>
      <vt:lpstr>Agenda</vt:lpstr>
      <vt:lpstr>What is Julia used for at EUMETSAT</vt:lpstr>
      <vt:lpstr>Agenda</vt:lpstr>
      <vt:lpstr>My personal view on Julia for EO processing.</vt:lpstr>
      <vt:lpstr>My personal view on Julia for EO processing.</vt:lpstr>
      <vt:lpstr>Engage</vt:lpstr>
      <vt:lpstr>PowerPoint Presentation</vt:lpstr>
    </vt:vector>
  </TitlesOfParts>
  <Company>EUMETSAT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Kok Lupemba</dc:creator>
  <cp:lastModifiedBy>Simon Kok Lupemba</cp:lastModifiedBy>
  <cp:revision>60</cp:revision>
  <cp:lastPrinted>2006-03-06T14:11:17Z</cp:lastPrinted>
  <dcterms:created xsi:type="dcterms:W3CDTF">2023-09-20T09:45:30Z</dcterms:created>
  <dcterms:modified xsi:type="dcterms:W3CDTF">2024-01-03T08:25:45Z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M_DOCNUM">
    <vt:lpwstr>1250548</vt:lpwstr>
  </property>
  <property fmtid="{D5CDD505-2E9C-101B-9397-08002B2CF9AE}" pid="3" name="DM_DOCNAME">
    <vt:lpwstr>Presentation Landscape Template (Programmes)</vt:lpwstr>
  </property>
  <property fmtid="{D5CDD505-2E9C-101B-9397-08002B2CF9AE}" pid="4" name="DM_AUTHOR">
    <vt:lpwstr>Anne-Flore Laloe</vt:lpwstr>
  </property>
  <property fmtid="{D5CDD505-2E9C-101B-9397-08002B2CF9AE}" pid="5" name="DM_E_DOC_NO">
    <vt:lpwstr>EUM/IM/TEM/21/1250548</vt:lpwstr>
  </property>
  <property fmtid="{D5CDD505-2E9C-101B-9397-08002B2CF9AE}" pid="6" name="DM_E_VER_NO">
    <vt:lpwstr>1B</vt:lpwstr>
  </property>
  <property fmtid="{D5CDD505-2E9C-101B-9397-08002B2CF9AE}" pid="7" name="DM_E_ISS_DATE">
    <vt:lpwstr>28 March 2022</vt:lpwstr>
  </property>
  <property fmtid="{D5CDD505-2E9C-101B-9397-08002B2CF9AE}" pid="8" name="DM_E_FROM_PERS2">
    <vt:lpwstr/>
  </property>
  <property fmtid="{D5CDD505-2E9C-101B-9397-08002B2CF9AE}" pid="9" name="DM_E_CONFID">
    <vt:lpwstr/>
  </property>
  <property fmtid="{D5CDD505-2E9C-101B-9397-08002B2CF9AE}" pid="10" name="DM_E_WBS_CODE">
    <vt:lpwstr/>
  </property>
  <property fmtid="{D5CDD505-2E9C-101B-9397-08002B2CF9AE}" pid="11" name="DM_E_DISTRIB">
    <vt:lpwstr/>
  </property>
  <property fmtid="{D5CDD505-2E9C-101B-9397-08002B2CF9AE}" pid="12" name="DIGITAL_SIGNATURE">
    <vt:lpwstr/>
  </property>
</Properties>
</file>